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31"/>
  </p:notesMasterIdLst>
  <p:sldIdLst>
    <p:sldId id="266" r:id="rId5"/>
    <p:sldId id="257" r:id="rId6"/>
    <p:sldId id="267" r:id="rId7"/>
    <p:sldId id="268" r:id="rId8"/>
    <p:sldId id="271" r:id="rId9"/>
    <p:sldId id="272" r:id="rId10"/>
    <p:sldId id="280" r:id="rId11"/>
    <p:sldId id="273" r:id="rId12"/>
    <p:sldId id="274" r:id="rId13"/>
    <p:sldId id="275" r:id="rId14"/>
    <p:sldId id="276" r:id="rId15"/>
    <p:sldId id="277" r:id="rId16"/>
    <p:sldId id="278" r:id="rId17"/>
    <p:sldId id="279" r:id="rId18"/>
    <p:sldId id="281" r:id="rId19"/>
    <p:sldId id="282" r:id="rId20"/>
    <p:sldId id="283" r:id="rId21"/>
    <p:sldId id="284" r:id="rId22"/>
    <p:sldId id="285" r:id="rId23"/>
    <p:sldId id="286" r:id="rId24"/>
    <p:sldId id="287" r:id="rId25"/>
    <p:sldId id="288" r:id="rId26"/>
    <p:sldId id="289" r:id="rId27"/>
    <p:sldId id="290" r:id="rId28"/>
    <p:sldId id="291" r:id="rId29"/>
    <p:sldId id="292"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82" d="100"/>
          <a:sy n="82" d="100"/>
        </p:scale>
        <p:origin x="-84" y="-420"/>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jpg>
</file>

<file path=ppt/media/image20.jpg>
</file>

<file path=ppt/media/image21.jp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DB6F77-31B3-44A6-9538-7D3B84B14A3E}" type="datetimeFigureOut">
              <a:rPr lang="en-US" smtClean="0"/>
              <a:t>3/3/2020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3BEC92D-C8E2-4A8F-BF2D-75109D630128}" type="slidenum">
              <a:rPr lang="en-US" smtClean="0"/>
              <a:t>‹#›</a:t>
            </a:fld>
            <a:endParaRPr lang="en-US" dirty="0"/>
          </a:p>
        </p:txBody>
      </p:sp>
    </p:spTree>
    <p:extLst>
      <p:ext uri="{BB962C8B-B14F-4D97-AF65-F5344CB8AC3E}">
        <p14:creationId xmlns:p14="http://schemas.microsoft.com/office/powerpoint/2010/main" val="3804819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7B24132-C908-474C-84C6-F33F0E9C2824}" type="datetime1">
              <a:rPr lang="en-US" smtClean="0"/>
              <a:t>3/3/2020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3A0D6BE-6A5B-4B1A-AB35-D5FFCCF5138B}" type="datetime1">
              <a:rPr lang="en-US" smtClean="0"/>
              <a:t>3/3/2020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E8BD5B-87CC-4318-9824-F4CA83CB0BAF}" type="datetime1">
              <a:rPr lang="en-US" smtClean="0"/>
              <a:t>3/3/2020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E2AA5E-62DB-4209-84D2-A3A9C66875BD}" type="datetime1">
              <a:rPr lang="en-US" smtClean="0"/>
              <a:t>3/3/2020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8EF27-61CD-4273-9CC6-8B5AB469D6E9}" type="datetime1">
              <a:rPr lang="en-US" smtClean="0"/>
              <a:t>3/3/2020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614D88-E4A3-4915-A946-C7B143E0147E}" type="datetime1">
              <a:rPr lang="en-US" smtClean="0"/>
              <a:t>3/3/2020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C41193-F002-4F22-ACB4-105512D85B33}" type="datetime1">
              <a:rPr lang="en-US" smtClean="0"/>
              <a:t>3/3/2020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3B2B57F-0B3C-4FE7-8F56-8C4115027F2E}" type="datetime1">
              <a:rPr lang="en-US" smtClean="0"/>
              <a:t>3/3/2020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70E8098D-3BCA-4496-B67F-08ABED3A79F9}" type="datetime1">
              <a:rPr lang="en-US" smtClean="0"/>
              <a:t>3/3/2020</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F4F9A14-79CD-4DBB-8A95-93FAB90953CE}" type="datetime1">
              <a:rPr lang="en-US" smtClean="0"/>
              <a:t>3/3/2020</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2FCCA62-85F4-4E91-8034-B3A4AEB2ACA5}" type="datetime1">
              <a:rPr lang="en-US" smtClean="0"/>
              <a:t>3/3/2020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77739FE2-C7BB-439D-8EFA-EB059A6AF0B6}" type="datetime1">
              <a:rPr lang="en-US" smtClean="0"/>
              <a:t>3/3/2020</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blur">
            <a:extLst>
              <a:ext uri="{FF2B5EF4-FFF2-40B4-BE49-F238E27FC236}">
                <a16:creationId xmlns:a16="http://schemas.microsoft.com/office/drawing/2014/main" xmlns="" id="{ECC95573-2971-40CA-8931-174ACDF3E94F}"/>
              </a:ext>
              <a:ext uri="{C183D7F6-B498-43B3-948B-1728B52AA6E4}">
                <adec:decorative xmlns:adec="http://schemas.microsoft.com/office/drawing/2017/decorative" xmlns="" val="0"/>
              </a:ext>
            </a:extLst>
          </p:cNvPr>
          <p:cNvPicPr>
            <a:picLocks noChangeAspect="1"/>
          </p:cNvPicPr>
          <p:nvPr/>
        </p:nvPicPr>
        <p:blipFill rotWithShape="1">
          <a:blip r:embed="rId2"/>
          <a:srcRect t="39378"/>
          <a:stretch/>
        </p:blipFill>
        <p:spPr>
          <a:xfrm>
            <a:off x="-32" y="10"/>
            <a:ext cx="12192031" cy="4915066"/>
          </a:xfrm>
          <a:prstGeom prst="rect">
            <a:avLst/>
          </a:prstGeom>
        </p:spPr>
      </p:pic>
      <p:sp>
        <p:nvSpPr>
          <p:cNvPr id="22" name="Rectangle 21">
            <a:extLst>
              <a:ext uri="{FF2B5EF4-FFF2-40B4-BE49-F238E27FC236}">
                <a16:creationId xmlns:a16="http://schemas.microsoft.com/office/drawing/2014/main" xmlns="" id="{B76D919A-FC3E-4B4E-BAF0-ED6CFB8DC4A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78FD68DA-43BA-4508-8DE2-BA9BB7B2FA5B}"/>
              </a:ext>
            </a:extLst>
          </p:cNvPr>
          <p:cNvSpPr>
            <a:spLocks noGrp="1"/>
          </p:cNvSpPr>
          <p:nvPr>
            <p:ph type="ctrTitle"/>
          </p:nvPr>
        </p:nvSpPr>
        <p:spPr>
          <a:xfrm>
            <a:off x="1065197" y="5120640"/>
            <a:ext cx="10058400" cy="822960"/>
          </a:xfrm>
        </p:spPr>
        <p:txBody>
          <a:bodyPr>
            <a:normAutofit/>
          </a:bodyPr>
          <a:lstStyle/>
          <a:p>
            <a:r>
              <a:rPr lang="en-US" sz="4800" dirty="0">
                <a:solidFill>
                  <a:srgbClr val="FFFFFF"/>
                </a:solidFill>
              </a:rPr>
              <a:t>DF Coaching</a:t>
            </a:r>
          </a:p>
        </p:txBody>
      </p:sp>
      <p:sp>
        <p:nvSpPr>
          <p:cNvPr id="3" name="Subtitle 2">
            <a:extLst>
              <a:ext uri="{FF2B5EF4-FFF2-40B4-BE49-F238E27FC236}">
                <a16:creationId xmlns:a16="http://schemas.microsoft.com/office/drawing/2014/main" xmlns="" id="{A8E9CFF2-3777-4FF4-A759-8491175B0B7C}"/>
              </a:ext>
            </a:extLst>
          </p:cNvPr>
          <p:cNvSpPr>
            <a:spLocks noGrp="1"/>
          </p:cNvSpPr>
          <p:nvPr>
            <p:ph type="subTitle" idx="1"/>
          </p:nvPr>
        </p:nvSpPr>
        <p:spPr>
          <a:xfrm>
            <a:off x="1065212" y="5943600"/>
            <a:ext cx="10058400" cy="543513"/>
          </a:xfrm>
        </p:spPr>
        <p:txBody>
          <a:bodyPr>
            <a:normAutofit/>
          </a:bodyPr>
          <a:lstStyle/>
          <a:p>
            <a:r>
              <a:rPr lang="en-US" sz="1500" dirty="0">
                <a:solidFill>
                  <a:srgbClr val="FFFFFF"/>
                </a:solidFill>
              </a:rPr>
              <a:t>A web application for coaching and scorecard process automation</a:t>
            </a:r>
          </a:p>
        </p:txBody>
      </p:sp>
      <p:sp>
        <p:nvSpPr>
          <p:cNvPr id="24" name="Rectangle 23">
            <a:extLst>
              <a:ext uri="{FF2B5EF4-FFF2-40B4-BE49-F238E27FC236}">
                <a16:creationId xmlns:a16="http://schemas.microsoft.com/office/drawing/2014/main" xmlns="" id="{8F66ACBD-1C82-4782-AA7C-05504DD7DE7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944155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Admin Control Panel</a:t>
            </a:r>
            <a:br>
              <a:rPr lang="en-US" sz="3100" dirty="0" smtClean="0">
                <a:solidFill>
                  <a:srgbClr val="FFFFFF"/>
                </a:solidFill>
              </a:rPr>
            </a:br>
            <a:r>
              <a:rPr lang="en-US" sz="2700" dirty="0" smtClean="0">
                <a:solidFill>
                  <a:srgbClr val="FFFFFF"/>
                </a:solidFill>
              </a:rPr>
              <a:t>Upload Manual Data</a:t>
            </a:r>
            <a:endParaRPr lang="en-US" sz="27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fontScale="92500" lnSpcReduction="10000"/>
          </a:bodyPr>
          <a:lstStyle/>
          <a:p>
            <a:pPr>
              <a:buClr>
                <a:schemeClr val="bg1"/>
              </a:buClr>
              <a:buFont typeface="Wingdings" panose="05000000000000000000" pitchFamily="2" charset="2"/>
              <a:buChar char="v"/>
            </a:pPr>
            <a:r>
              <a:rPr lang="en-US" dirty="0">
                <a:solidFill>
                  <a:srgbClr val="FFFFFF"/>
                </a:solidFill>
              </a:rPr>
              <a:t>Let the administrator upload </a:t>
            </a:r>
            <a:r>
              <a:rPr lang="en-US" dirty="0" smtClean="0">
                <a:solidFill>
                  <a:srgbClr val="FFFFFF"/>
                </a:solidFill>
              </a:rPr>
              <a:t>manual </a:t>
            </a:r>
            <a:r>
              <a:rPr lang="en-US" dirty="0">
                <a:solidFill>
                  <a:srgbClr val="FFFFFF"/>
                </a:solidFill>
              </a:rPr>
              <a:t>data to be read </a:t>
            </a:r>
            <a:r>
              <a:rPr lang="en-US" dirty="0" smtClean="0">
                <a:solidFill>
                  <a:srgbClr val="FFFFFF"/>
                </a:solidFill>
              </a:rPr>
              <a:t>in any scorecard session in manual mode</a:t>
            </a:r>
            <a:endParaRPr lang="en-US" dirty="0">
              <a:solidFill>
                <a:srgbClr val="FFFFFF"/>
              </a:solidFill>
            </a:endParaRPr>
          </a:p>
          <a:p>
            <a:pPr>
              <a:buClr>
                <a:schemeClr val="bg1"/>
              </a:buClr>
              <a:buFont typeface="Wingdings" panose="05000000000000000000" pitchFamily="2" charset="2"/>
              <a:buChar char="v"/>
            </a:pPr>
            <a:r>
              <a:rPr lang="en-US" dirty="0">
                <a:solidFill>
                  <a:srgbClr val="FFFFFF"/>
                </a:solidFill>
              </a:rPr>
              <a:t>Data field accepts only (*.</a:t>
            </a:r>
            <a:r>
              <a:rPr lang="en-US" dirty="0" err="1">
                <a:solidFill>
                  <a:srgbClr val="FFFFFF"/>
                </a:solidFill>
              </a:rPr>
              <a:t>xlsx</a:t>
            </a:r>
            <a:r>
              <a:rPr lang="en-US" dirty="0">
                <a:solidFill>
                  <a:srgbClr val="FFFFFF"/>
                </a:solidFill>
              </a:rPr>
              <a:t>) files</a:t>
            </a:r>
          </a:p>
          <a:p>
            <a:pPr>
              <a:buClr>
                <a:schemeClr val="bg1"/>
              </a:buClr>
              <a:buFont typeface="Wingdings" panose="05000000000000000000" pitchFamily="2" charset="2"/>
              <a:buChar char="v"/>
            </a:pPr>
            <a:r>
              <a:rPr lang="en-US" dirty="0">
                <a:solidFill>
                  <a:srgbClr val="FFFFFF"/>
                </a:solidFill>
              </a:rPr>
              <a:t>Excel file </a:t>
            </a:r>
            <a:r>
              <a:rPr lang="en-US" dirty="0" smtClean="0">
                <a:solidFill>
                  <a:srgbClr val="FFFFFF"/>
                </a:solidFill>
              </a:rPr>
              <a:t>follow the template we provided by clicking the ‘Download Template button’</a:t>
            </a:r>
            <a:endParaRPr lang="en-US" dirty="0">
              <a:solidFill>
                <a:srgbClr val="FFFFFF"/>
              </a:solidFill>
            </a:endParaRPr>
          </a:p>
          <a:p>
            <a:pPr>
              <a:buClr>
                <a:schemeClr val="bg1"/>
              </a:buClr>
              <a:buFont typeface="Wingdings" panose="05000000000000000000" pitchFamily="2" charset="2"/>
              <a:buChar char="v"/>
            </a:pPr>
            <a:r>
              <a:rPr lang="en-US" dirty="0">
                <a:solidFill>
                  <a:srgbClr val="FFFFFF"/>
                </a:solidFill>
              </a:rPr>
              <a:t>The </a:t>
            </a:r>
            <a:r>
              <a:rPr lang="en-US" dirty="0" smtClean="0">
                <a:solidFill>
                  <a:srgbClr val="FFFFFF"/>
                </a:solidFill>
              </a:rPr>
              <a:t>administrator must also specify which team does this data belong to</a:t>
            </a:r>
          </a:p>
          <a:p>
            <a:pPr>
              <a:buClr>
                <a:schemeClr val="bg1"/>
              </a:buClr>
              <a:buFont typeface="Wingdings" panose="05000000000000000000" pitchFamily="2" charset="2"/>
              <a:buChar char="v"/>
            </a:pPr>
            <a:r>
              <a:rPr lang="en-US" dirty="0" smtClean="0">
                <a:solidFill>
                  <a:srgbClr val="FFFFFF"/>
                </a:solidFill>
              </a:rPr>
              <a:t>Manual data is never displayed as the official data on all types of dashboard</a:t>
            </a:r>
            <a:endParaRPr lang="en-US" dirty="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3166" y="1740287"/>
            <a:ext cx="7365059" cy="3377425"/>
          </a:xfrm>
          <a:prstGeom prst="rect">
            <a:avLst/>
          </a:prstGeom>
        </p:spPr>
      </p:pic>
    </p:spTree>
    <p:extLst>
      <p:ext uri="{BB962C8B-B14F-4D97-AF65-F5344CB8AC3E}">
        <p14:creationId xmlns:p14="http://schemas.microsoft.com/office/powerpoint/2010/main" val="39781458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Admin Control Panel</a:t>
            </a:r>
            <a:br>
              <a:rPr lang="en-US" sz="3100" dirty="0" smtClean="0">
                <a:solidFill>
                  <a:srgbClr val="FFFFFF"/>
                </a:solidFill>
              </a:rPr>
            </a:br>
            <a:r>
              <a:rPr lang="en-US" sz="2700" dirty="0" smtClean="0">
                <a:solidFill>
                  <a:srgbClr val="FFFFFF"/>
                </a:solidFill>
              </a:rPr>
              <a:t>Update Scorecard Items</a:t>
            </a:r>
            <a:endParaRPr lang="en-US" sz="27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lnSpcReduction="10000"/>
          </a:bodyPr>
          <a:lstStyle/>
          <a:p>
            <a:pPr>
              <a:buClr>
                <a:schemeClr val="bg1"/>
              </a:buClr>
              <a:buFont typeface="Wingdings" panose="05000000000000000000" pitchFamily="2" charset="2"/>
              <a:buChar char="v"/>
            </a:pPr>
            <a:r>
              <a:rPr lang="en-US" dirty="0">
                <a:solidFill>
                  <a:srgbClr val="FFFFFF"/>
                </a:solidFill>
              </a:rPr>
              <a:t>Let the administrator </a:t>
            </a:r>
            <a:r>
              <a:rPr lang="en-US" dirty="0" smtClean="0">
                <a:solidFill>
                  <a:srgbClr val="FFFFFF"/>
                </a:solidFill>
              </a:rPr>
              <a:t>add/update/delete the current scorecard items on each roles</a:t>
            </a:r>
          </a:p>
          <a:p>
            <a:pPr>
              <a:buClr>
                <a:schemeClr val="bg1"/>
              </a:buClr>
              <a:buFont typeface="Wingdings" panose="05000000000000000000" pitchFamily="2" charset="2"/>
              <a:buChar char="v"/>
            </a:pPr>
            <a:r>
              <a:rPr lang="en-US" dirty="0" smtClean="0">
                <a:solidFill>
                  <a:srgbClr val="FFFFFF"/>
                </a:solidFill>
              </a:rPr>
              <a:t>Title column is the definitive title for the scores displayed on dashboards</a:t>
            </a:r>
          </a:p>
          <a:p>
            <a:pPr>
              <a:buClr>
                <a:schemeClr val="bg1"/>
              </a:buClr>
              <a:buFont typeface="Wingdings" panose="05000000000000000000" pitchFamily="2" charset="2"/>
              <a:buChar char="v"/>
            </a:pPr>
            <a:r>
              <a:rPr lang="en-US" dirty="0" smtClean="0">
                <a:solidFill>
                  <a:srgbClr val="FFFFFF"/>
                </a:solidFill>
              </a:rPr>
              <a:t>Cell Name column helps the web application to locate the actual score in the worksheet of an actual excel file by specifying the underlying cell name of the scorecard item inside the worksheet</a:t>
            </a:r>
            <a:endParaRPr lang="en-US" dirty="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3166" y="1298909"/>
            <a:ext cx="7365059" cy="4260181"/>
          </a:xfrm>
          <a:prstGeom prst="rect">
            <a:avLst/>
          </a:prstGeom>
        </p:spPr>
      </p:pic>
    </p:spTree>
    <p:extLst>
      <p:ext uri="{BB962C8B-B14F-4D97-AF65-F5344CB8AC3E}">
        <p14:creationId xmlns:p14="http://schemas.microsoft.com/office/powerpoint/2010/main" val="12868604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Dashboard</a:t>
            </a:r>
            <a:br>
              <a:rPr lang="en-US" sz="3100" dirty="0" smtClean="0">
                <a:solidFill>
                  <a:srgbClr val="FFFFFF"/>
                </a:solidFill>
              </a:rPr>
            </a:br>
            <a:r>
              <a:rPr lang="en-US" sz="2700" dirty="0" smtClean="0">
                <a:solidFill>
                  <a:srgbClr val="FFFFFF"/>
                </a:solidFill>
              </a:rPr>
              <a:t>My Scorecard Status</a:t>
            </a:r>
            <a:endParaRPr lang="en-US" sz="27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Displays the current scorecard summary of the agent based on the actual data</a:t>
            </a:r>
            <a:endParaRPr lang="en-US" sz="1600" dirty="0" smtClean="0">
              <a:solidFill>
                <a:srgbClr val="FFFFFF"/>
              </a:solidFill>
            </a:endParaRPr>
          </a:p>
          <a:p>
            <a:pPr marL="0" indent="0">
              <a:buClr>
                <a:schemeClr val="bg1"/>
              </a:buClr>
              <a:buNone/>
            </a:pPr>
            <a:r>
              <a:rPr lang="en-US" sz="1600" dirty="0" smtClean="0">
                <a:solidFill>
                  <a:srgbClr val="FFFFFF"/>
                </a:solidFill>
              </a:rPr>
              <a:t>(Available only for agents)</a:t>
            </a:r>
            <a:endParaRPr lang="en-US" sz="1600" dirty="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7537" y="1387797"/>
            <a:ext cx="6782268" cy="4082403"/>
          </a:xfrm>
          <a:prstGeom prst="rect">
            <a:avLst/>
          </a:prstGeom>
        </p:spPr>
      </p:pic>
    </p:spTree>
    <p:extLst>
      <p:ext uri="{BB962C8B-B14F-4D97-AF65-F5344CB8AC3E}">
        <p14:creationId xmlns:p14="http://schemas.microsoft.com/office/powerpoint/2010/main" val="210657953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Dashboard</a:t>
            </a:r>
            <a:br>
              <a:rPr lang="en-US" sz="3100" dirty="0" smtClean="0">
                <a:solidFill>
                  <a:srgbClr val="FFFFFF"/>
                </a:solidFill>
              </a:rPr>
            </a:br>
            <a:r>
              <a:rPr lang="en-US" sz="2200" dirty="0" smtClean="0">
                <a:solidFill>
                  <a:srgbClr val="FFFFFF"/>
                </a:solidFill>
              </a:rPr>
              <a:t>Productivity Improvement</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you simulate your productivity score</a:t>
            </a:r>
          </a:p>
          <a:p>
            <a:pPr>
              <a:buClr>
                <a:schemeClr val="bg1"/>
              </a:buClr>
              <a:buFont typeface="Wingdings" panose="05000000000000000000" pitchFamily="2" charset="2"/>
              <a:buChar char="v"/>
            </a:pPr>
            <a:r>
              <a:rPr lang="en-US" dirty="0" smtClean="0">
                <a:solidFill>
                  <a:srgbClr val="FFFFFF"/>
                </a:solidFill>
              </a:rPr>
              <a:t>Agents can adjust the fields Current Points, Days Worked and Target Per Day</a:t>
            </a:r>
          </a:p>
          <a:p>
            <a:pPr marL="0" indent="0">
              <a:buClr>
                <a:schemeClr val="bg1"/>
              </a:buClr>
              <a:buNone/>
            </a:pPr>
            <a:r>
              <a:rPr lang="en-US" sz="1600" dirty="0" smtClean="0">
                <a:solidFill>
                  <a:srgbClr val="FFFFFF"/>
                </a:solidFill>
              </a:rPr>
              <a:t>(Available only for agents)</a:t>
            </a:r>
            <a:endParaRPr lang="en-US" sz="1600" dirty="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7537" y="1711267"/>
            <a:ext cx="6782268" cy="3435462"/>
          </a:xfrm>
          <a:prstGeom prst="rect">
            <a:avLst/>
          </a:prstGeom>
        </p:spPr>
      </p:pic>
    </p:spTree>
    <p:extLst>
      <p:ext uri="{BB962C8B-B14F-4D97-AF65-F5344CB8AC3E}">
        <p14:creationId xmlns:p14="http://schemas.microsoft.com/office/powerpoint/2010/main" val="36987833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Dashboard</a:t>
            </a:r>
            <a:br>
              <a:rPr lang="en-US" sz="3100" dirty="0" smtClean="0">
                <a:solidFill>
                  <a:srgbClr val="FFFFFF"/>
                </a:solidFill>
              </a:rPr>
            </a:br>
            <a:r>
              <a:rPr lang="en-US" sz="2700" dirty="0" smtClean="0">
                <a:solidFill>
                  <a:srgbClr val="FFFFFF"/>
                </a:solidFill>
              </a:rPr>
              <a:t>User Sessions</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access their pending sessions and view its details and current status</a:t>
            </a:r>
          </a:p>
          <a:p>
            <a:pPr marL="0" indent="0">
              <a:buClr>
                <a:schemeClr val="bg1"/>
              </a:buClr>
              <a:buNone/>
            </a:pPr>
            <a:r>
              <a:rPr lang="en-US" sz="1600" dirty="0" smtClean="0">
                <a:solidFill>
                  <a:srgbClr val="FFFFFF"/>
                </a:solidFill>
              </a:rPr>
              <a:t>(Available to all roles with different component titles)</a:t>
            </a:r>
          </a:p>
          <a:p>
            <a:pPr marL="0" indent="0">
              <a:buClr>
                <a:schemeClr val="bg1"/>
              </a:buClr>
              <a:buNone/>
            </a:pPr>
            <a:endParaRPr lang="en-US" sz="1600" b="1" dirty="0" smtClean="0">
              <a:solidFill>
                <a:srgbClr val="FFFFFF"/>
              </a:solidFill>
            </a:endParaRPr>
          </a:p>
          <a:p>
            <a:pPr marL="0" indent="0">
              <a:buClr>
                <a:schemeClr val="bg1"/>
              </a:buClr>
              <a:buNone/>
            </a:pPr>
            <a:r>
              <a:rPr lang="en-US" sz="1800" b="1" dirty="0" smtClean="0">
                <a:solidFill>
                  <a:srgbClr val="FFFFFF"/>
                </a:solidFill>
              </a:rPr>
              <a:t>Titles</a:t>
            </a:r>
          </a:p>
          <a:p>
            <a:pPr marL="0" indent="0">
              <a:buClr>
                <a:schemeClr val="bg1"/>
              </a:buClr>
              <a:buNone/>
            </a:pPr>
            <a:r>
              <a:rPr lang="en-US" sz="1600" b="1" dirty="0" smtClean="0">
                <a:solidFill>
                  <a:srgbClr val="FFFFFF"/>
                </a:solidFill>
              </a:rPr>
              <a:t>Agent: </a:t>
            </a:r>
            <a:r>
              <a:rPr lang="en-US" sz="1600" dirty="0" smtClean="0">
                <a:solidFill>
                  <a:srgbClr val="FFFFFF"/>
                </a:solidFill>
              </a:rPr>
              <a:t>Pending Session</a:t>
            </a:r>
          </a:p>
          <a:p>
            <a:pPr marL="0" indent="0">
              <a:buClr>
                <a:schemeClr val="bg1"/>
              </a:buClr>
              <a:buNone/>
            </a:pPr>
            <a:r>
              <a:rPr lang="en-US" sz="1600" b="1" dirty="0" smtClean="0">
                <a:solidFill>
                  <a:srgbClr val="FFFFFF"/>
                </a:solidFill>
              </a:rPr>
              <a:t>Supervisor: </a:t>
            </a:r>
            <a:r>
              <a:rPr lang="en-US" sz="1600" dirty="0" smtClean="0">
                <a:solidFill>
                  <a:srgbClr val="FFFFFF"/>
                </a:solidFill>
              </a:rPr>
              <a:t>My Summary</a:t>
            </a:r>
          </a:p>
          <a:p>
            <a:pPr marL="0" indent="0">
              <a:buClr>
                <a:schemeClr val="bg1"/>
              </a:buClr>
              <a:buNone/>
            </a:pPr>
            <a:r>
              <a:rPr lang="en-US" sz="1600" b="1" dirty="0" smtClean="0">
                <a:solidFill>
                  <a:srgbClr val="FFFFFF"/>
                </a:solidFill>
              </a:rPr>
              <a:t>OM &amp; OH: </a:t>
            </a:r>
            <a:r>
              <a:rPr lang="en-US" sz="1600" dirty="0" smtClean="0">
                <a:solidFill>
                  <a:srgbClr val="FFFFFF"/>
                </a:solidFill>
              </a:rPr>
              <a:t>Supervisors Summary</a:t>
            </a: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0882" y="2361235"/>
            <a:ext cx="7560495" cy="1936224"/>
          </a:xfrm>
          <a:prstGeom prst="rect">
            <a:avLst/>
          </a:prstGeom>
        </p:spPr>
      </p:pic>
    </p:spTree>
    <p:extLst>
      <p:ext uri="{BB962C8B-B14F-4D97-AF65-F5344CB8AC3E}">
        <p14:creationId xmlns:p14="http://schemas.microsoft.com/office/powerpoint/2010/main" val="12489091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Dashboard</a:t>
            </a:r>
            <a:br>
              <a:rPr lang="en-US" sz="3100" dirty="0" smtClean="0">
                <a:solidFill>
                  <a:srgbClr val="FFFFFF"/>
                </a:solidFill>
              </a:rPr>
            </a:br>
            <a:r>
              <a:rPr lang="en-US" sz="2700" dirty="0" smtClean="0">
                <a:solidFill>
                  <a:srgbClr val="FFFFFF"/>
                </a:solidFill>
              </a:rPr>
              <a:t>Counter Cards</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see the current count of completed sessions, pending sessions and excepted agents this week</a:t>
            </a:r>
          </a:p>
          <a:p>
            <a:pPr marL="0" indent="0">
              <a:buClr>
                <a:schemeClr val="bg1"/>
              </a:buClr>
              <a:buNone/>
            </a:pPr>
            <a:r>
              <a:rPr lang="en-US" sz="1600" dirty="0" smtClean="0">
                <a:solidFill>
                  <a:srgbClr val="FFFFFF"/>
                </a:solidFill>
              </a:rPr>
              <a:t>(Available only to leaders)</a:t>
            </a: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00882" y="2673813"/>
            <a:ext cx="7560495" cy="1311068"/>
          </a:xfrm>
          <a:prstGeom prst="rect">
            <a:avLst/>
          </a:prstGeom>
        </p:spPr>
      </p:pic>
    </p:spTree>
    <p:extLst>
      <p:ext uri="{BB962C8B-B14F-4D97-AF65-F5344CB8AC3E}">
        <p14:creationId xmlns:p14="http://schemas.microsoft.com/office/powerpoint/2010/main" val="16953452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Dashboard</a:t>
            </a:r>
            <a:br>
              <a:rPr lang="en-US" sz="3100" dirty="0" smtClean="0">
                <a:solidFill>
                  <a:srgbClr val="FFFFFF"/>
                </a:solidFill>
              </a:rPr>
            </a:br>
            <a:r>
              <a:rPr lang="en-US" sz="2700" dirty="0" smtClean="0">
                <a:solidFill>
                  <a:srgbClr val="FFFFFF"/>
                </a:solidFill>
              </a:rPr>
              <a:t>Team Sessions</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access team-level pending sessions and view its details and current status</a:t>
            </a:r>
          </a:p>
          <a:p>
            <a:pPr marL="0" indent="0">
              <a:buClr>
                <a:schemeClr val="bg1"/>
              </a:buClr>
              <a:buNone/>
            </a:pPr>
            <a:r>
              <a:rPr lang="en-US" sz="1600" dirty="0" smtClean="0">
                <a:solidFill>
                  <a:srgbClr val="FFFFFF"/>
                </a:solidFill>
              </a:rPr>
              <a:t>(Available only to leaders with different component titles)</a:t>
            </a:r>
          </a:p>
          <a:p>
            <a:pPr marL="0" indent="0">
              <a:buClr>
                <a:schemeClr val="bg1"/>
              </a:buClr>
              <a:buNone/>
            </a:pPr>
            <a:endParaRPr lang="en-US" sz="1600" b="1" dirty="0" smtClean="0">
              <a:solidFill>
                <a:srgbClr val="FFFFFF"/>
              </a:solidFill>
            </a:endParaRPr>
          </a:p>
          <a:p>
            <a:pPr marL="0" indent="0">
              <a:buClr>
                <a:schemeClr val="bg1"/>
              </a:buClr>
              <a:buNone/>
            </a:pPr>
            <a:r>
              <a:rPr lang="en-US" sz="1800" b="1" dirty="0" smtClean="0">
                <a:solidFill>
                  <a:srgbClr val="FFFFFF"/>
                </a:solidFill>
              </a:rPr>
              <a:t>Titles</a:t>
            </a:r>
          </a:p>
          <a:p>
            <a:pPr marL="0" indent="0">
              <a:buClr>
                <a:schemeClr val="bg1"/>
              </a:buClr>
              <a:buNone/>
            </a:pPr>
            <a:r>
              <a:rPr lang="en-US" sz="1600" b="1" dirty="0" smtClean="0">
                <a:solidFill>
                  <a:srgbClr val="FFFFFF"/>
                </a:solidFill>
              </a:rPr>
              <a:t>Supervisor: </a:t>
            </a:r>
            <a:r>
              <a:rPr lang="en-US" sz="1600" dirty="0" smtClean="0">
                <a:solidFill>
                  <a:srgbClr val="FFFFFF"/>
                </a:solidFill>
              </a:rPr>
              <a:t>Team Summary</a:t>
            </a:r>
          </a:p>
          <a:p>
            <a:pPr marL="0" indent="0">
              <a:buClr>
                <a:schemeClr val="bg1"/>
              </a:buClr>
              <a:buNone/>
            </a:pPr>
            <a:r>
              <a:rPr lang="en-US" sz="1600" b="1" dirty="0" smtClean="0">
                <a:solidFill>
                  <a:srgbClr val="FFFFFF"/>
                </a:solidFill>
              </a:rPr>
              <a:t>OM &amp; OH: </a:t>
            </a:r>
            <a:r>
              <a:rPr lang="en-US" sz="1600" dirty="0" smtClean="0">
                <a:solidFill>
                  <a:srgbClr val="FFFFFF"/>
                </a:solidFill>
              </a:rPr>
              <a:t>Teams Summary</a:t>
            </a: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378" y="1747777"/>
            <a:ext cx="7456395" cy="3206188"/>
          </a:xfrm>
          <a:prstGeom prst="rect">
            <a:avLst/>
          </a:prstGeom>
        </p:spPr>
      </p:pic>
    </p:spTree>
    <p:extLst>
      <p:ext uri="{BB962C8B-B14F-4D97-AF65-F5344CB8AC3E}">
        <p14:creationId xmlns:p14="http://schemas.microsoft.com/office/powerpoint/2010/main" val="38394148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Dashboard</a:t>
            </a:r>
            <a:br>
              <a:rPr lang="en-US" sz="3100" dirty="0" smtClean="0">
                <a:solidFill>
                  <a:srgbClr val="FFFFFF"/>
                </a:solidFill>
              </a:rPr>
            </a:br>
            <a:r>
              <a:rPr lang="en-US" sz="2700" dirty="0" smtClean="0">
                <a:solidFill>
                  <a:srgbClr val="FFFFFF"/>
                </a:solidFill>
              </a:rPr>
              <a:t>Exceptions</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view the agents who are excepted and their reason</a:t>
            </a:r>
          </a:p>
          <a:p>
            <a:pPr marL="0" indent="0">
              <a:buClr>
                <a:schemeClr val="bg1"/>
              </a:buClr>
              <a:buNone/>
            </a:pPr>
            <a:r>
              <a:rPr lang="en-US" sz="1600" dirty="0" smtClean="0">
                <a:solidFill>
                  <a:srgbClr val="FFFFFF"/>
                </a:solidFill>
              </a:rPr>
              <a:t>(Available only to leaders, only supervisors can except their agents)</a:t>
            </a: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74422" y="2588865"/>
            <a:ext cx="7514308" cy="1524011"/>
          </a:xfrm>
          <a:prstGeom prst="rect">
            <a:avLst/>
          </a:prstGeom>
        </p:spPr>
      </p:pic>
    </p:spTree>
    <p:extLst>
      <p:ext uri="{BB962C8B-B14F-4D97-AF65-F5344CB8AC3E}">
        <p14:creationId xmlns:p14="http://schemas.microsoft.com/office/powerpoint/2010/main" val="18630355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Dashboard</a:t>
            </a:r>
            <a:br>
              <a:rPr lang="en-US" sz="3100" dirty="0" smtClean="0">
                <a:solidFill>
                  <a:srgbClr val="FFFFFF"/>
                </a:solidFill>
              </a:rPr>
            </a:br>
            <a:r>
              <a:rPr lang="en-US" sz="2700" dirty="0" smtClean="0">
                <a:solidFill>
                  <a:srgbClr val="FFFFFF"/>
                </a:solidFill>
              </a:rPr>
              <a:t>Overall Top Resource</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view the current overall top agent on his/her team</a:t>
            </a:r>
          </a:p>
          <a:p>
            <a:pPr marL="0" indent="0">
              <a:buClr>
                <a:schemeClr val="bg1"/>
              </a:buClr>
              <a:buNone/>
            </a:pPr>
            <a:r>
              <a:rPr lang="en-US" sz="1600" dirty="0" smtClean="0">
                <a:solidFill>
                  <a:srgbClr val="FFFFFF"/>
                </a:solidFill>
              </a:rPr>
              <a:t>(Available only to supervisors)</a:t>
            </a: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1286" y="1576250"/>
            <a:ext cx="6238756" cy="3629632"/>
          </a:xfrm>
          <a:prstGeom prst="rect">
            <a:avLst/>
          </a:prstGeom>
        </p:spPr>
      </p:pic>
    </p:spTree>
    <p:extLst>
      <p:ext uri="{BB962C8B-B14F-4D97-AF65-F5344CB8AC3E}">
        <p14:creationId xmlns:p14="http://schemas.microsoft.com/office/powerpoint/2010/main" val="227043906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Dashboard</a:t>
            </a:r>
            <a:r>
              <a:rPr lang="en-US" sz="3100" dirty="0" smtClean="0">
                <a:solidFill>
                  <a:srgbClr val="FFFFFF"/>
                </a:solidFill>
              </a:rPr>
              <a:t/>
            </a:r>
            <a:br>
              <a:rPr lang="en-US" sz="3100" dirty="0" smtClean="0">
                <a:solidFill>
                  <a:srgbClr val="FFFFFF"/>
                </a:solidFill>
              </a:rPr>
            </a:br>
            <a:r>
              <a:rPr lang="en-US" sz="2700" dirty="0" smtClean="0">
                <a:solidFill>
                  <a:srgbClr val="FFFFFF"/>
                </a:solidFill>
              </a:rPr>
              <a:t>Top 3 Resource</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view the current top three agent ranking on his/her team</a:t>
            </a:r>
          </a:p>
          <a:p>
            <a:pPr marL="0" indent="0">
              <a:buClr>
                <a:schemeClr val="bg1"/>
              </a:buClr>
              <a:buNone/>
            </a:pPr>
            <a:r>
              <a:rPr lang="en-US" sz="1600" dirty="0" smtClean="0">
                <a:solidFill>
                  <a:srgbClr val="FFFFFF"/>
                </a:solidFill>
              </a:rPr>
              <a:t>(Available only to supervisors)</a:t>
            </a: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81286" y="1586772"/>
            <a:ext cx="6238756" cy="3608588"/>
          </a:xfrm>
          <a:prstGeom prst="rect">
            <a:avLst/>
          </a:prstGeom>
        </p:spPr>
      </p:pic>
    </p:spTree>
    <p:extLst>
      <p:ext uri="{BB962C8B-B14F-4D97-AF65-F5344CB8AC3E}">
        <p14:creationId xmlns:p14="http://schemas.microsoft.com/office/powerpoint/2010/main" val="285390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a:bodyPr>
          <a:lstStyle/>
          <a:p>
            <a:r>
              <a:rPr lang="en-US" sz="3600" dirty="0">
                <a:solidFill>
                  <a:srgbClr val="FFFFFF"/>
                </a:solidFill>
              </a:rPr>
              <a:t>Table of Contents</a:t>
            </a: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Overview</a:t>
            </a:r>
          </a:p>
          <a:p>
            <a:pPr>
              <a:buClr>
                <a:schemeClr val="bg1"/>
              </a:buClr>
              <a:buFont typeface="Wingdings" panose="05000000000000000000" pitchFamily="2" charset="2"/>
              <a:buChar char="v"/>
            </a:pPr>
            <a:r>
              <a:rPr lang="en-US" dirty="0">
                <a:solidFill>
                  <a:srgbClr val="FFFFFF"/>
                </a:solidFill>
              </a:rPr>
              <a:t>Scope &amp; Limitation</a:t>
            </a:r>
          </a:p>
          <a:p>
            <a:pPr>
              <a:buClr>
                <a:schemeClr val="bg1"/>
              </a:buClr>
              <a:buFont typeface="Wingdings" panose="05000000000000000000" pitchFamily="2" charset="2"/>
              <a:buChar char="v"/>
            </a:pPr>
            <a:r>
              <a:rPr lang="en-US" dirty="0" smtClean="0">
                <a:solidFill>
                  <a:srgbClr val="FFFFFF"/>
                </a:solidFill>
              </a:rPr>
              <a:t>Components</a:t>
            </a:r>
            <a:endParaRPr lang="en-US" dirty="0">
              <a:solidFill>
                <a:srgbClr val="FFFFFF"/>
              </a:solidFill>
            </a:endParaRPr>
          </a:p>
          <a:p>
            <a:pPr lvl="1">
              <a:buClr>
                <a:schemeClr val="bg1"/>
              </a:buClr>
              <a:buFont typeface="Wingdings" panose="05000000000000000000" pitchFamily="2" charset="2"/>
              <a:buChar char="v"/>
            </a:pPr>
            <a:r>
              <a:rPr lang="en-US" dirty="0" smtClean="0">
                <a:solidFill>
                  <a:srgbClr val="FFFFFF"/>
                </a:solidFill>
              </a:rPr>
              <a:t>Login</a:t>
            </a:r>
            <a:endParaRPr lang="en-US" dirty="0">
              <a:solidFill>
                <a:srgbClr val="FFFFFF"/>
              </a:solidFill>
            </a:endParaRPr>
          </a:p>
          <a:p>
            <a:pPr lvl="1">
              <a:buClr>
                <a:schemeClr val="bg1"/>
              </a:buClr>
              <a:buFont typeface="Wingdings" panose="05000000000000000000" pitchFamily="2" charset="2"/>
              <a:buChar char="v"/>
            </a:pPr>
            <a:r>
              <a:rPr lang="en-US" dirty="0">
                <a:solidFill>
                  <a:srgbClr val="FFFFFF"/>
                </a:solidFill>
              </a:rPr>
              <a:t>Admin Control Panel</a:t>
            </a:r>
          </a:p>
          <a:p>
            <a:pPr lvl="1">
              <a:buClr>
                <a:schemeClr val="bg1"/>
              </a:buClr>
              <a:buFont typeface="Wingdings" panose="05000000000000000000" pitchFamily="2" charset="2"/>
              <a:buChar char="v"/>
            </a:pPr>
            <a:r>
              <a:rPr lang="en-US" dirty="0" smtClean="0">
                <a:solidFill>
                  <a:srgbClr val="FFFFFF"/>
                </a:solidFill>
              </a:rPr>
              <a:t>Dashboard</a:t>
            </a:r>
            <a:endParaRPr lang="en-US" dirty="0">
              <a:solidFill>
                <a:srgbClr val="FFFFFF"/>
              </a:solidFill>
            </a:endParaRPr>
          </a:p>
          <a:p>
            <a:pPr lvl="1">
              <a:buClr>
                <a:schemeClr val="bg1"/>
              </a:buClr>
              <a:buFont typeface="Wingdings" panose="05000000000000000000" pitchFamily="2" charset="2"/>
              <a:buChar char="v"/>
            </a:pPr>
            <a:r>
              <a:rPr lang="en-US" dirty="0">
                <a:solidFill>
                  <a:srgbClr val="FFFFFF"/>
                </a:solidFill>
              </a:rPr>
              <a:t>Sessions</a:t>
            </a:r>
          </a:p>
          <a:p>
            <a:pPr lvl="1">
              <a:buClr>
                <a:schemeClr val="bg1"/>
              </a:buClr>
              <a:buFont typeface="Wingdings" panose="05000000000000000000" pitchFamily="2" charset="2"/>
              <a:buChar char="v"/>
            </a:pPr>
            <a:r>
              <a:rPr lang="en-US" dirty="0" smtClean="0">
                <a:solidFill>
                  <a:srgbClr val="FFFFFF"/>
                </a:solidFill>
              </a:rPr>
              <a:t>History</a:t>
            </a:r>
            <a:endParaRPr lang="en-US" dirty="0" smtClean="0">
              <a:solidFill>
                <a:srgbClr val="FFFFFF"/>
              </a:solidFill>
            </a:endParaRPr>
          </a:p>
          <a:p>
            <a:pPr lvl="1">
              <a:buClr>
                <a:schemeClr val="bg1"/>
              </a:buClr>
              <a:buFont typeface="Wingdings" panose="05000000000000000000" pitchFamily="2" charset="2"/>
              <a:buChar char="v"/>
            </a:pPr>
            <a:r>
              <a:rPr lang="en-US" dirty="0" smtClean="0">
                <a:solidFill>
                  <a:srgbClr val="FFFFFF"/>
                </a:solidFill>
              </a:rPr>
              <a:t>Feedback </a:t>
            </a:r>
            <a:r>
              <a:rPr lang="en-US" dirty="0">
                <a:solidFill>
                  <a:srgbClr val="FFFFFF"/>
                </a:solidFill>
              </a:rPr>
              <a:t>form</a:t>
            </a: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picture containing blur">
            <a:extLst>
              <a:ext uri="{FF2B5EF4-FFF2-40B4-BE49-F238E27FC236}">
                <a16:creationId xmlns:a16="http://schemas.microsoft.com/office/drawing/2014/main" xmlns="" id="{51D0BB9D-60FE-41CF-87D6-6A4361394E66}"/>
              </a:ext>
            </a:extLst>
          </p:cNvPr>
          <p:cNvPicPr>
            <a:picLocks noChangeAspect="1"/>
          </p:cNvPicPr>
          <p:nvPr/>
        </p:nvPicPr>
        <p:blipFill rotWithShape="1">
          <a:blip r:embed="rId2"/>
          <a:srcRect l="12240" r="6711" b="-2"/>
          <a:stretch/>
        </p:blipFill>
        <p:spPr>
          <a:xfrm>
            <a:off x="4104078" y="-1"/>
            <a:ext cx="8082237" cy="6858001"/>
          </a:xfrm>
          <a:prstGeom prst="rect">
            <a:avLst/>
          </a:prstGeom>
        </p:spPr>
      </p:pic>
    </p:spTree>
    <p:extLst>
      <p:ext uri="{BB962C8B-B14F-4D97-AF65-F5344CB8AC3E}">
        <p14:creationId xmlns:p14="http://schemas.microsoft.com/office/powerpoint/2010/main" val="184319228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Sessions</a:t>
            </a:r>
            <a:r>
              <a:rPr lang="en-US" sz="3100" dirty="0" smtClean="0">
                <a:solidFill>
                  <a:srgbClr val="FFFFFF"/>
                </a:solidFill>
              </a:rPr>
              <a:t/>
            </a:r>
            <a:br>
              <a:rPr lang="en-US" sz="3100" dirty="0" smtClean="0">
                <a:solidFill>
                  <a:srgbClr val="FFFFFF"/>
                </a:solidFill>
              </a:rPr>
            </a:br>
            <a:r>
              <a:rPr lang="en-US" sz="2700" dirty="0" smtClean="0">
                <a:solidFill>
                  <a:srgbClr val="FFFFFF"/>
                </a:solidFill>
              </a:rPr>
              <a:t>Scorecard</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a:t>
            </a:r>
            <a:r>
              <a:rPr lang="en-US" dirty="0" smtClean="0">
                <a:solidFill>
                  <a:srgbClr val="FFFFFF"/>
                </a:solidFill>
              </a:rPr>
              <a:t>view the mid-month or whole month scorecard details of selected agent</a:t>
            </a:r>
          </a:p>
          <a:p>
            <a:pPr>
              <a:buClr>
                <a:schemeClr val="bg1"/>
              </a:buClr>
              <a:buFont typeface="Wingdings" panose="05000000000000000000" pitchFamily="2" charset="2"/>
              <a:buChar char="v"/>
            </a:pPr>
            <a:r>
              <a:rPr lang="en-US" dirty="0" smtClean="0">
                <a:solidFill>
                  <a:srgbClr val="FFFFFF"/>
                </a:solidFill>
              </a:rPr>
              <a:t>Scorecard table can dynamically change its format depending on the role of the agent</a:t>
            </a:r>
          </a:p>
          <a:p>
            <a:pPr>
              <a:buClr>
                <a:schemeClr val="bg1"/>
              </a:buClr>
              <a:buFont typeface="Wingdings" panose="05000000000000000000" pitchFamily="2" charset="2"/>
              <a:buChar char="v"/>
            </a:pPr>
            <a:r>
              <a:rPr lang="en-US" dirty="0">
                <a:solidFill>
                  <a:srgbClr val="FFFFFF"/>
                </a:solidFill>
              </a:rPr>
              <a:t>Has </a:t>
            </a:r>
            <a:r>
              <a:rPr lang="en-US" dirty="0" smtClean="0">
                <a:solidFill>
                  <a:srgbClr val="FFFFFF"/>
                </a:solidFill>
              </a:rPr>
              <a:t>Notes field and four signatures to be signed by ticking the checkbox then verifying the signee’s password</a:t>
            </a:r>
            <a:endParaRPr lang="en-US" dirty="0" smtClean="0">
              <a:solidFill>
                <a:srgbClr val="FFFFFF"/>
              </a:solidFill>
            </a:endParaRPr>
          </a:p>
          <a:p>
            <a:pPr marL="0" indent="0">
              <a:buClr>
                <a:schemeClr val="bg1"/>
              </a:buClr>
              <a:buNone/>
            </a:pPr>
            <a:r>
              <a:rPr lang="en-US" sz="1600" dirty="0" smtClean="0">
                <a:solidFill>
                  <a:srgbClr val="FFFFFF"/>
                </a:solidFill>
              </a:rPr>
              <a:t>(For agents only)</a:t>
            </a:r>
            <a:endParaRPr lang="en-US" sz="1600" dirty="0" smtClean="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9386" y="221253"/>
            <a:ext cx="4569716" cy="6434189"/>
          </a:xfrm>
          <a:prstGeom prst="rect">
            <a:avLst/>
          </a:prstGeom>
        </p:spPr>
      </p:pic>
    </p:spTree>
    <p:extLst>
      <p:ext uri="{BB962C8B-B14F-4D97-AF65-F5344CB8AC3E}">
        <p14:creationId xmlns:p14="http://schemas.microsoft.com/office/powerpoint/2010/main" val="18413870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Sessions</a:t>
            </a:r>
            <a:r>
              <a:rPr lang="en-US" sz="3100" dirty="0" smtClean="0">
                <a:solidFill>
                  <a:srgbClr val="FFFFFF"/>
                </a:solidFill>
              </a:rPr>
              <a:t/>
            </a:r>
            <a:br>
              <a:rPr lang="en-US" sz="3100" dirty="0" smtClean="0">
                <a:solidFill>
                  <a:srgbClr val="FFFFFF"/>
                </a:solidFill>
              </a:rPr>
            </a:br>
            <a:r>
              <a:rPr lang="en-US" sz="2700" dirty="0" smtClean="0">
                <a:solidFill>
                  <a:srgbClr val="FFFFFF"/>
                </a:solidFill>
              </a:rPr>
              <a:t>Goal Setting</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a:t>
            </a:r>
            <a:r>
              <a:rPr lang="en-US" dirty="0" smtClean="0">
                <a:solidFill>
                  <a:srgbClr val="FFFFFF"/>
                </a:solidFill>
              </a:rPr>
              <a:t>view the next month scorecard details of selected agent</a:t>
            </a:r>
          </a:p>
          <a:p>
            <a:pPr>
              <a:buClr>
                <a:schemeClr val="bg1"/>
              </a:buClr>
              <a:buFont typeface="Wingdings" panose="05000000000000000000" pitchFamily="2" charset="2"/>
              <a:buChar char="v"/>
            </a:pPr>
            <a:r>
              <a:rPr lang="en-US" dirty="0" smtClean="0">
                <a:solidFill>
                  <a:srgbClr val="FFFFFF"/>
                </a:solidFill>
              </a:rPr>
              <a:t>Scorecard table can dynamically change its format depending on the role of the agent</a:t>
            </a:r>
          </a:p>
          <a:p>
            <a:pPr>
              <a:buClr>
                <a:schemeClr val="bg1"/>
              </a:buClr>
              <a:buFont typeface="Wingdings" panose="05000000000000000000" pitchFamily="2" charset="2"/>
              <a:buChar char="v"/>
            </a:pPr>
            <a:r>
              <a:rPr lang="en-US" dirty="0">
                <a:solidFill>
                  <a:srgbClr val="FFFFFF"/>
                </a:solidFill>
              </a:rPr>
              <a:t>Has </a:t>
            </a:r>
            <a:r>
              <a:rPr lang="en-US" dirty="0" smtClean="0">
                <a:solidFill>
                  <a:srgbClr val="FFFFFF"/>
                </a:solidFill>
              </a:rPr>
              <a:t>Notes field and four signatures to be signed by ticking the checkbox then verifying the signee’s password</a:t>
            </a:r>
            <a:endParaRPr lang="en-US" dirty="0" smtClean="0">
              <a:solidFill>
                <a:srgbClr val="FFFFFF"/>
              </a:solidFill>
            </a:endParaRPr>
          </a:p>
          <a:p>
            <a:pPr marL="0" indent="0">
              <a:buClr>
                <a:schemeClr val="bg1"/>
              </a:buClr>
              <a:buNone/>
            </a:pPr>
            <a:r>
              <a:rPr lang="en-US" sz="1600" dirty="0" smtClean="0">
                <a:solidFill>
                  <a:srgbClr val="FFFFFF"/>
                </a:solidFill>
              </a:rPr>
              <a:t>(For agents only)</a:t>
            </a:r>
            <a:endParaRPr lang="en-US" sz="1600" dirty="0" smtClean="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9386" y="248700"/>
            <a:ext cx="4569716" cy="6379295"/>
          </a:xfrm>
          <a:prstGeom prst="rect">
            <a:avLst/>
          </a:prstGeom>
        </p:spPr>
      </p:pic>
    </p:spTree>
    <p:extLst>
      <p:ext uri="{BB962C8B-B14F-4D97-AF65-F5344CB8AC3E}">
        <p14:creationId xmlns:p14="http://schemas.microsoft.com/office/powerpoint/2010/main" val="182640318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Sessions</a:t>
            </a:r>
            <a:r>
              <a:rPr lang="en-US" sz="3100" dirty="0" smtClean="0">
                <a:solidFill>
                  <a:srgbClr val="FFFFFF"/>
                </a:solidFill>
              </a:rPr>
              <a:t/>
            </a:r>
            <a:br>
              <a:rPr lang="en-US" sz="3100" dirty="0" smtClean="0">
                <a:solidFill>
                  <a:srgbClr val="FFFFFF"/>
                </a:solidFill>
              </a:rPr>
            </a:br>
            <a:r>
              <a:rPr lang="en-US" sz="2700" dirty="0" smtClean="0">
                <a:solidFill>
                  <a:srgbClr val="FFFFFF"/>
                </a:solidFill>
              </a:rPr>
              <a:t>Coaching</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a:t>
            </a:r>
            <a:r>
              <a:rPr lang="en-US" dirty="0" smtClean="0">
                <a:solidFill>
                  <a:srgbClr val="FFFFFF"/>
                </a:solidFill>
              </a:rPr>
              <a:t>view the coaching details of selected agent</a:t>
            </a:r>
          </a:p>
          <a:p>
            <a:pPr>
              <a:buClr>
                <a:schemeClr val="bg1"/>
              </a:buClr>
              <a:buFont typeface="Wingdings" panose="05000000000000000000" pitchFamily="2" charset="2"/>
              <a:buChar char="v"/>
            </a:pPr>
            <a:r>
              <a:rPr lang="en-US" dirty="0" smtClean="0">
                <a:solidFill>
                  <a:srgbClr val="FFFFFF"/>
                </a:solidFill>
              </a:rPr>
              <a:t>Has Strength &amp; Opportunities, Action Plan/s, Commitment &amp; Targets and Follow up date fields and two signatures to be signed by ticking the checkbox then verifying the signee’s password</a:t>
            </a:r>
            <a:endParaRPr lang="en-US" dirty="0" smtClean="0">
              <a:solidFill>
                <a:srgbClr val="FFFFFF"/>
              </a:solidFill>
            </a:endParaRPr>
          </a:p>
          <a:p>
            <a:pPr marL="0" indent="0">
              <a:buClr>
                <a:schemeClr val="bg1"/>
              </a:buClr>
              <a:buNone/>
            </a:pPr>
            <a:r>
              <a:rPr lang="en-US" sz="1600" dirty="0" smtClean="0">
                <a:solidFill>
                  <a:srgbClr val="FFFFFF"/>
                </a:solidFill>
              </a:rPr>
              <a:t>(For agents only)</a:t>
            </a:r>
            <a:endParaRPr lang="en-US" sz="1600" dirty="0" smtClean="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3331" y="179937"/>
            <a:ext cx="6018835" cy="6557141"/>
          </a:xfrm>
          <a:prstGeom prst="rect">
            <a:avLst/>
          </a:prstGeom>
        </p:spPr>
      </p:pic>
    </p:spTree>
    <p:extLst>
      <p:ext uri="{BB962C8B-B14F-4D97-AF65-F5344CB8AC3E}">
        <p14:creationId xmlns:p14="http://schemas.microsoft.com/office/powerpoint/2010/main" val="170263699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Sessions</a:t>
            </a:r>
            <a:r>
              <a:rPr lang="en-US" sz="3100" dirty="0" smtClean="0">
                <a:solidFill>
                  <a:srgbClr val="FFFFFF"/>
                </a:solidFill>
              </a:rPr>
              <a:t/>
            </a:r>
            <a:br>
              <a:rPr lang="en-US" sz="3100" dirty="0" smtClean="0">
                <a:solidFill>
                  <a:srgbClr val="FFFFFF"/>
                </a:solidFill>
              </a:rPr>
            </a:br>
            <a:r>
              <a:rPr lang="en-US" sz="2700" dirty="0" smtClean="0">
                <a:solidFill>
                  <a:srgbClr val="FFFFFF"/>
                </a:solidFill>
              </a:rPr>
              <a:t>Triad</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a:t>
            </a:r>
            <a:r>
              <a:rPr lang="en-US" dirty="0" smtClean="0">
                <a:solidFill>
                  <a:srgbClr val="FFFFFF"/>
                </a:solidFill>
              </a:rPr>
              <a:t>view the triad coaching details of selected supervisor</a:t>
            </a:r>
          </a:p>
          <a:p>
            <a:pPr>
              <a:buClr>
                <a:schemeClr val="bg1"/>
              </a:buClr>
              <a:buFont typeface="Wingdings" panose="05000000000000000000" pitchFamily="2" charset="2"/>
              <a:buChar char="v"/>
            </a:pPr>
            <a:r>
              <a:rPr lang="en-US" dirty="0" smtClean="0">
                <a:solidFill>
                  <a:srgbClr val="FFFFFF"/>
                </a:solidFill>
              </a:rPr>
              <a:t>Has Strength, Areas of Improvement, Action Plan and Commitment fields and four signatures to be signed by ticking the checkbox then verifying the signee’s password</a:t>
            </a:r>
            <a:endParaRPr lang="en-US" dirty="0" smtClean="0">
              <a:solidFill>
                <a:srgbClr val="FFFFFF"/>
              </a:solidFill>
            </a:endParaRPr>
          </a:p>
          <a:p>
            <a:pPr marL="0" indent="0">
              <a:buClr>
                <a:schemeClr val="bg1"/>
              </a:buClr>
              <a:buNone/>
            </a:pPr>
            <a:r>
              <a:rPr lang="en-US" sz="1600" dirty="0" smtClean="0">
                <a:solidFill>
                  <a:srgbClr val="FFFFFF"/>
                </a:solidFill>
              </a:rPr>
              <a:t>(For supervisors only)</a:t>
            </a:r>
            <a:endParaRPr lang="en-US" sz="1600" dirty="0" smtClean="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2471" y="295683"/>
            <a:ext cx="6944809" cy="6221950"/>
          </a:xfrm>
          <a:prstGeom prst="rect">
            <a:avLst/>
          </a:prstGeom>
        </p:spPr>
      </p:pic>
    </p:spTree>
    <p:extLst>
      <p:ext uri="{BB962C8B-B14F-4D97-AF65-F5344CB8AC3E}">
        <p14:creationId xmlns:p14="http://schemas.microsoft.com/office/powerpoint/2010/main" val="299994985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Sessions</a:t>
            </a:r>
            <a:r>
              <a:rPr lang="en-US" sz="3100" dirty="0" smtClean="0">
                <a:solidFill>
                  <a:srgbClr val="FFFFFF"/>
                </a:solidFill>
              </a:rPr>
              <a:t/>
            </a:r>
            <a:br>
              <a:rPr lang="en-US" sz="3100" dirty="0" smtClean="0">
                <a:solidFill>
                  <a:srgbClr val="FFFFFF"/>
                </a:solidFill>
              </a:rPr>
            </a:br>
            <a:r>
              <a:rPr lang="en-US" sz="2700" dirty="0" smtClean="0">
                <a:solidFill>
                  <a:srgbClr val="FFFFFF"/>
                </a:solidFill>
              </a:rPr>
              <a:t>History</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a:t>
            </a:r>
            <a:r>
              <a:rPr lang="en-US" dirty="0" smtClean="0">
                <a:solidFill>
                  <a:srgbClr val="FFFFFF"/>
                </a:solidFill>
              </a:rPr>
              <a:t>view all of the related sessions by the date range specified</a:t>
            </a:r>
          </a:p>
          <a:p>
            <a:pPr>
              <a:buClr>
                <a:schemeClr val="bg1"/>
              </a:buClr>
              <a:buFont typeface="Wingdings" panose="05000000000000000000" pitchFamily="2" charset="2"/>
              <a:buChar char="v"/>
            </a:pPr>
            <a:r>
              <a:rPr lang="en-US" dirty="0" smtClean="0">
                <a:solidFill>
                  <a:srgbClr val="FFFFFF"/>
                </a:solidFill>
              </a:rPr>
              <a:t>Let the user review any session on the list</a:t>
            </a:r>
            <a:endParaRPr lang="en-US" dirty="0" smtClean="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2471" y="2382526"/>
            <a:ext cx="6944809" cy="2048264"/>
          </a:xfrm>
          <a:prstGeom prst="rect">
            <a:avLst/>
          </a:prstGeom>
        </p:spPr>
      </p:pic>
    </p:spTree>
    <p:extLst>
      <p:ext uri="{BB962C8B-B14F-4D97-AF65-F5344CB8AC3E}">
        <p14:creationId xmlns:p14="http://schemas.microsoft.com/office/powerpoint/2010/main" val="40554946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Sessions</a:t>
            </a:r>
            <a:r>
              <a:rPr lang="en-US" sz="3100" dirty="0" smtClean="0">
                <a:solidFill>
                  <a:srgbClr val="FFFFFF"/>
                </a:solidFill>
              </a:rPr>
              <a:t/>
            </a:r>
            <a:br>
              <a:rPr lang="en-US" sz="3100" dirty="0" smtClean="0">
                <a:solidFill>
                  <a:srgbClr val="FFFFFF"/>
                </a:solidFill>
              </a:rPr>
            </a:br>
            <a:r>
              <a:rPr lang="en-US" sz="2700" dirty="0" smtClean="0">
                <a:solidFill>
                  <a:srgbClr val="FFFFFF"/>
                </a:solidFill>
              </a:rPr>
              <a:t>Feedback Form</a:t>
            </a:r>
            <a:endParaRPr lang="en-US" sz="2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a:t>
            </a:r>
            <a:r>
              <a:rPr lang="en-US" dirty="0" smtClean="0">
                <a:solidFill>
                  <a:srgbClr val="FFFFFF"/>
                </a:solidFill>
              </a:rPr>
              <a:t>the user </a:t>
            </a:r>
            <a:r>
              <a:rPr lang="en-US" dirty="0" smtClean="0">
                <a:solidFill>
                  <a:srgbClr val="FFFFFF"/>
                </a:solidFill>
              </a:rPr>
              <a:t>submit any concern, suggestion or report any discovered software bugs to the developers</a:t>
            </a: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7379" y="1750671"/>
            <a:ext cx="5936211" cy="3356658"/>
          </a:xfrm>
          <a:prstGeom prst="rect">
            <a:avLst/>
          </a:prstGeom>
        </p:spPr>
      </p:pic>
    </p:spTree>
    <p:extLst>
      <p:ext uri="{BB962C8B-B14F-4D97-AF65-F5344CB8AC3E}">
        <p14:creationId xmlns:p14="http://schemas.microsoft.com/office/powerpoint/2010/main" val="398062024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PH" dirty="0" smtClean="0"/>
              <a:t>Thank you!</a:t>
            </a:r>
            <a:endParaRPr lang="en-PH" dirty="0"/>
          </a:p>
        </p:txBody>
      </p:sp>
      <p:sp>
        <p:nvSpPr>
          <p:cNvPr id="5" name="Subtitle 4"/>
          <p:cNvSpPr>
            <a:spLocks noGrp="1"/>
          </p:cNvSpPr>
          <p:nvPr>
            <p:ph type="subTitle" idx="1"/>
          </p:nvPr>
        </p:nvSpPr>
        <p:spPr/>
        <p:txBody>
          <a:bodyPr>
            <a:normAutofit/>
          </a:bodyPr>
          <a:lstStyle/>
          <a:p>
            <a:r>
              <a:rPr lang="en-US" sz="2000" dirty="0"/>
              <a:t>A web application for coaching and scorecard process </a:t>
            </a:r>
            <a:r>
              <a:rPr lang="en-US" sz="2000" dirty="0" smtClean="0"/>
              <a:t>automation</a:t>
            </a:r>
            <a:endParaRPr lang="en-US" sz="2000" dirty="0"/>
          </a:p>
        </p:txBody>
      </p:sp>
    </p:spTree>
    <p:extLst>
      <p:ext uri="{BB962C8B-B14F-4D97-AF65-F5344CB8AC3E}">
        <p14:creationId xmlns:p14="http://schemas.microsoft.com/office/powerpoint/2010/main" val="42711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xmlns="" id="{3558DB37-9FEE-48A2-8578-ED040157394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xmlns="" id="{5F7FCCA6-00E2-4F74-A105-0D769872F24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EEFF94E8-DDAD-4797-AEC3-B5A3916F337D}"/>
              </a:ext>
            </a:extLst>
          </p:cNvPr>
          <p:cNvSpPr>
            <a:spLocks noGrp="1"/>
          </p:cNvSpPr>
          <p:nvPr>
            <p:ph type="title"/>
          </p:nvPr>
        </p:nvSpPr>
        <p:spPr>
          <a:xfrm>
            <a:off x="1066800" y="5252936"/>
            <a:ext cx="10058400" cy="1321484"/>
          </a:xfrm>
        </p:spPr>
        <p:txBody>
          <a:bodyPr anchor="ctr">
            <a:normAutofit/>
          </a:bodyPr>
          <a:lstStyle/>
          <a:p>
            <a:pPr algn="ctr"/>
            <a:r>
              <a:rPr lang="en-US" dirty="0">
                <a:solidFill>
                  <a:srgbClr val="FFFFFF"/>
                </a:solidFill>
              </a:rPr>
              <a:t>Overview</a:t>
            </a:r>
          </a:p>
        </p:txBody>
      </p:sp>
      <p:sp>
        <p:nvSpPr>
          <p:cNvPr id="3" name="Content Placeholder 2">
            <a:extLst>
              <a:ext uri="{FF2B5EF4-FFF2-40B4-BE49-F238E27FC236}">
                <a16:creationId xmlns:a16="http://schemas.microsoft.com/office/drawing/2014/main" xmlns="" id="{47F3619B-0B1B-48BF-84B3-1F20ACF2699B}"/>
              </a:ext>
            </a:extLst>
          </p:cNvPr>
          <p:cNvSpPr>
            <a:spLocks noGrp="1"/>
          </p:cNvSpPr>
          <p:nvPr>
            <p:ph idx="1"/>
          </p:nvPr>
        </p:nvSpPr>
        <p:spPr>
          <a:xfrm>
            <a:off x="1097280" y="1086678"/>
            <a:ext cx="10027920" cy="3471467"/>
          </a:xfrm>
        </p:spPr>
        <p:txBody>
          <a:bodyPr>
            <a:normAutofit/>
          </a:bodyPr>
          <a:lstStyle/>
          <a:p>
            <a:pPr>
              <a:lnSpc>
                <a:spcPts val="4800"/>
              </a:lnSpc>
              <a:spcBef>
                <a:spcPts val="600"/>
              </a:spcBef>
              <a:spcAft>
                <a:spcPts val="600"/>
              </a:spcAft>
            </a:pPr>
            <a:r>
              <a:rPr lang="en-US" sz="2800" dirty="0"/>
              <a:t>This web application mainly focused on automating the existing process of coaching in the Digital Fulfillment department, making it a paperless process. The web application can also help leaders to organize their team and also help agents to monitor their status based on the available data.</a:t>
            </a:r>
          </a:p>
        </p:txBody>
      </p:sp>
      <p:sp>
        <p:nvSpPr>
          <p:cNvPr id="21" name="Rectangle 20">
            <a:extLst>
              <a:ext uri="{FF2B5EF4-FFF2-40B4-BE49-F238E27FC236}">
                <a16:creationId xmlns:a16="http://schemas.microsoft.com/office/drawing/2014/main" xmlns="" id="{5E1ED12F-9F06-4B37-87B7-F98F52937F8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594342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2B9E1953-F902-4904-B454-D467C8C1319A}"/>
              </a:ext>
            </a:extLst>
          </p:cNvPr>
          <p:cNvSpPr>
            <a:spLocks noGrp="1"/>
          </p:cNvSpPr>
          <p:nvPr>
            <p:ph type="body" idx="1"/>
          </p:nvPr>
        </p:nvSpPr>
        <p:spPr>
          <a:xfrm>
            <a:off x="1097280" y="1001077"/>
            <a:ext cx="4937760" cy="736282"/>
          </a:xfrm>
        </p:spPr>
        <p:txBody>
          <a:bodyPr/>
          <a:lstStyle/>
          <a:p>
            <a:r>
              <a:rPr lang="en-US" dirty="0"/>
              <a:t>Scope</a:t>
            </a:r>
          </a:p>
        </p:txBody>
      </p:sp>
      <p:sp>
        <p:nvSpPr>
          <p:cNvPr id="6" name="Content Placeholder 5">
            <a:extLst>
              <a:ext uri="{FF2B5EF4-FFF2-40B4-BE49-F238E27FC236}">
                <a16:creationId xmlns:a16="http://schemas.microsoft.com/office/drawing/2014/main" xmlns="" id="{3F2BFAAF-62ED-49A9-9D75-44CD8FC93B73}"/>
              </a:ext>
            </a:extLst>
          </p:cNvPr>
          <p:cNvSpPr>
            <a:spLocks noGrp="1"/>
          </p:cNvSpPr>
          <p:nvPr>
            <p:ph sz="half" idx="2"/>
          </p:nvPr>
        </p:nvSpPr>
        <p:spPr>
          <a:xfrm>
            <a:off x="1097280" y="2015159"/>
            <a:ext cx="4937760" cy="4015251"/>
          </a:xfrm>
        </p:spPr>
        <p:txBody>
          <a:bodyPr/>
          <a:lstStyle/>
          <a:p>
            <a:pPr>
              <a:buFont typeface="Wingdings" panose="05000000000000000000" pitchFamily="2" charset="2"/>
              <a:buChar char="v"/>
            </a:pPr>
            <a:r>
              <a:rPr lang="en-US" dirty="0"/>
              <a:t>Accurately display scorecard item and its actual score depending on the agent’s role</a:t>
            </a:r>
          </a:p>
          <a:p>
            <a:pPr>
              <a:buFont typeface="Wingdings" panose="05000000000000000000" pitchFamily="2" charset="2"/>
              <a:buChar char="v"/>
            </a:pPr>
            <a:r>
              <a:rPr lang="en-US" dirty="0"/>
              <a:t>Add/modify existing scorecard item details for every roles</a:t>
            </a:r>
          </a:p>
          <a:p>
            <a:pPr>
              <a:buFont typeface="Wingdings" panose="05000000000000000000" pitchFamily="2" charset="2"/>
              <a:buChar char="v"/>
            </a:pPr>
            <a:r>
              <a:rPr lang="en-US" dirty="0"/>
              <a:t>Display team data of leaders</a:t>
            </a:r>
          </a:p>
          <a:p>
            <a:pPr>
              <a:buFont typeface="Wingdings" panose="05000000000000000000" pitchFamily="2" charset="2"/>
              <a:buChar char="v"/>
            </a:pPr>
            <a:r>
              <a:rPr lang="en-US" dirty="0"/>
              <a:t>Display the current score standing of agents</a:t>
            </a:r>
          </a:p>
          <a:p>
            <a:pPr>
              <a:buFont typeface="Wingdings" panose="05000000000000000000" pitchFamily="2" charset="2"/>
              <a:buChar char="v"/>
            </a:pPr>
            <a:r>
              <a:rPr lang="en-US" dirty="0"/>
              <a:t>Manage the sessions per week</a:t>
            </a:r>
          </a:p>
        </p:txBody>
      </p:sp>
      <p:sp>
        <p:nvSpPr>
          <p:cNvPr id="7" name="Text Placeholder 6">
            <a:extLst>
              <a:ext uri="{FF2B5EF4-FFF2-40B4-BE49-F238E27FC236}">
                <a16:creationId xmlns:a16="http://schemas.microsoft.com/office/drawing/2014/main" xmlns="" id="{DEE059AD-2148-425A-B6C0-2DBDA95460E6}"/>
              </a:ext>
            </a:extLst>
          </p:cNvPr>
          <p:cNvSpPr>
            <a:spLocks noGrp="1"/>
          </p:cNvSpPr>
          <p:nvPr>
            <p:ph type="body" sz="quarter" idx="3"/>
          </p:nvPr>
        </p:nvSpPr>
        <p:spPr>
          <a:xfrm>
            <a:off x="6217920" y="1001077"/>
            <a:ext cx="4937760" cy="736282"/>
          </a:xfrm>
        </p:spPr>
        <p:txBody>
          <a:bodyPr/>
          <a:lstStyle/>
          <a:p>
            <a:r>
              <a:rPr lang="en-US" dirty="0"/>
              <a:t>Limitations</a:t>
            </a:r>
          </a:p>
        </p:txBody>
      </p:sp>
      <p:sp>
        <p:nvSpPr>
          <p:cNvPr id="8" name="Content Placeholder 7">
            <a:extLst>
              <a:ext uri="{FF2B5EF4-FFF2-40B4-BE49-F238E27FC236}">
                <a16:creationId xmlns:a16="http://schemas.microsoft.com/office/drawing/2014/main" xmlns="" id="{01DB79C0-B521-48D9-851A-6836FE51461F}"/>
              </a:ext>
            </a:extLst>
          </p:cNvPr>
          <p:cNvSpPr>
            <a:spLocks noGrp="1"/>
          </p:cNvSpPr>
          <p:nvPr>
            <p:ph sz="quarter" idx="4"/>
          </p:nvPr>
        </p:nvSpPr>
        <p:spPr>
          <a:xfrm>
            <a:off x="6217920" y="2015159"/>
            <a:ext cx="4937760" cy="4015251"/>
          </a:xfrm>
        </p:spPr>
        <p:txBody>
          <a:bodyPr/>
          <a:lstStyle/>
          <a:p>
            <a:pPr>
              <a:buFont typeface="Wingdings" panose="05000000000000000000" pitchFamily="2" charset="2"/>
              <a:buChar char="v"/>
            </a:pPr>
            <a:r>
              <a:rPr lang="en-US" dirty="0"/>
              <a:t>Highly dependent on Excel file when displaying score data</a:t>
            </a:r>
          </a:p>
          <a:p>
            <a:pPr>
              <a:buFont typeface="Wingdings" panose="05000000000000000000" pitchFamily="2" charset="2"/>
              <a:buChar char="v"/>
            </a:pPr>
            <a:r>
              <a:rPr lang="en-US" dirty="0"/>
              <a:t>Excel file must be reformat as (*.xlsx) file and convert all formulas to values</a:t>
            </a:r>
          </a:p>
          <a:p>
            <a:pPr>
              <a:buFont typeface="Wingdings" panose="05000000000000000000" pitchFamily="2" charset="2"/>
              <a:buChar char="v"/>
            </a:pPr>
            <a:r>
              <a:rPr lang="en-US" dirty="0"/>
              <a:t>Excel file containing score data must be updated daily to reflect the data displayed for the users</a:t>
            </a:r>
          </a:p>
          <a:p>
            <a:pPr>
              <a:buFont typeface="Wingdings" panose="05000000000000000000" pitchFamily="2" charset="2"/>
              <a:buChar char="v"/>
            </a:pPr>
            <a:r>
              <a:rPr lang="en-US" dirty="0"/>
              <a:t>Cannot dynamically add another type of session (Scorecard, Coaching, Triad, etc..)</a:t>
            </a:r>
          </a:p>
        </p:txBody>
      </p:sp>
    </p:spTree>
    <p:extLst>
      <p:ext uri="{BB962C8B-B14F-4D97-AF65-F5344CB8AC3E}">
        <p14:creationId xmlns:p14="http://schemas.microsoft.com/office/powerpoint/2010/main" val="27155372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a:bodyPr>
          <a:lstStyle/>
          <a:p>
            <a:r>
              <a:rPr lang="en-US" sz="3600" dirty="0" smtClean="0">
                <a:solidFill>
                  <a:srgbClr val="FFFFFF"/>
                </a:solidFill>
              </a:rPr>
              <a:t>Components</a:t>
            </a:r>
            <a:br>
              <a:rPr lang="en-US" sz="3600" dirty="0" smtClean="0">
                <a:solidFill>
                  <a:srgbClr val="FFFFFF"/>
                </a:solidFill>
              </a:rPr>
            </a:br>
            <a:r>
              <a:rPr lang="en-US" sz="3200" dirty="0" smtClean="0">
                <a:solidFill>
                  <a:srgbClr val="FFFFFF"/>
                </a:solidFill>
              </a:rPr>
              <a:t>Login</a:t>
            </a:r>
            <a:endParaRPr lang="en-US" sz="32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the user access their account by confirming their credentials</a:t>
            </a:r>
          </a:p>
          <a:p>
            <a:pPr>
              <a:buClr>
                <a:schemeClr val="bg1"/>
              </a:buClr>
              <a:buFont typeface="Wingdings" panose="05000000000000000000" pitchFamily="2" charset="2"/>
              <a:buChar char="v"/>
            </a:pPr>
            <a:r>
              <a:rPr lang="en-US" dirty="0" smtClean="0">
                <a:solidFill>
                  <a:srgbClr val="FFFFFF"/>
                </a:solidFill>
              </a:rPr>
              <a:t>The landing page of the web application</a:t>
            </a:r>
            <a:endParaRPr lang="en-US" dirty="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4825" y="1142677"/>
            <a:ext cx="7564353" cy="4572646"/>
          </a:xfrm>
          <a:prstGeom prst="rect">
            <a:avLst/>
          </a:prstGeom>
        </p:spPr>
      </p:pic>
    </p:spTree>
    <p:extLst>
      <p:ext uri="{BB962C8B-B14F-4D97-AF65-F5344CB8AC3E}">
        <p14:creationId xmlns:p14="http://schemas.microsoft.com/office/powerpoint/2010/main" val="40693724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smtClean="0">
                <a:solidFill>
                  <a:srgbClr val="FFFFFF"/>
                </a:solidFill>
              </a:rPr>
              <a:t>Components</a:t>
            </a:r>
            <a:br>
              <a:rPr lang="en-US" sz="3600" dirty="0" smtClean="0">
                <a:solidFill>
                  <a:srgbClr val="FFFFFF"/>
                </a:solidFill>
              </a:rPr>
            </a:br>
            <a:r>
              <a:rPr lang="en-US" sz="3100" dirty="0" smtClean="0">
                <a:solidFill>
                  <a:srgbClr val="FFFFFF"/>
                </a:solidFill>
              </a:rPr>
              <a:t>Admin Control Panel</a:t>
            </a:r>
            <a:br>
              <a:rPr lang="en-US" sz="3100" dirty="0" smtClean="0">
                <a:solidFill>
                  <a:srgbClr val="FFFFFF"/>
                </a:solidFill>
              </a:rPr>
            </a:br>
            <a:r>
              <a:rPr lang="en-US" sz="2700" dirty="0" smtClean="0">
                <a:solidFill>
                  <a:srgbClr val="FFFFFF"/>
                </a:solidFill>
              </a:rPr>
              <a:t>Add Credential</a:t>
            </a:r>
            <a:endParaRPr lang="en-US" sz="27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smtClean="0">
                <a:solidFill>
                  <a:srgbClr val="FFFFFF"/>
                </a:solidFill>
              </a:rPr>
              <a:t>Let the administrator add new credential into the web application</a:t>
            </a:r>
          </a:p>
          <a:p>
            <a:pPr>
              <a:buClr>
                <a:schemeClr val="bg1"/>
              </a:buClr>
              <a:buFont typeface="Wingdings" panose="05000000000000000000" pitchFamily="2" charset="2"/>
              <a:buChar char="v"/>
            </a:pPr>
            <a:r>
              <a:rPr lang="en-US" dirty="0" smtClean="0">
                <a:solidFill>
                  <a:srgbClr val="FFFFFF"/>
                </a:solidFill>
              </a:rPr>
              <a:t>All fields are required</a:t>
            </a:r>
          </a:p>
          <a:p>
            <a:pPr>
              <a:buClr>
                <a:schemeClr val="bg1"/>
              </a:buClr>
              <a:buFont typeface="Wingdings" panose="05000000000000000000" pitchFamily="2" charset="2"/>
              <a:buChar char="v"/>
            </a:pPr>
            <a:r>
              <a:rPr lang="en-US" dirty="0" smtClean="0">
                <a:solidFill>
                  <a:srgbClr val="FFFFFF"/>
                </a:solidFill>
              </a:rPr>
              <a:t>Hire date helps the application determine the proficiency of the user</a:t>
            </a:r>
            <a:endParaRPr lang="en-US" dirty="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70298" y="1464992"/>
            <a:ext cx="7447456" cy="3928013"/>
          </a:xfrm>
          <a:prstGeom prst="rect">
            <a:avLst/>
          </a:prstGeom>
        </p:spPr>
      </p:pic>
    </p:spTree>
    <p:extLst>
      <p:ext uri="{BB962C8B-B14F-4D97-AF65-F5344CB8AC3E}">
        <p14:creationId xmlns:p14="http://schemas.microsoft.com/office/powerpoint/2010/main" val="9566190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smtClean="0">
                <a:solidFill>
                  <a:srgbClr val="FFFFFF"/>
                </a:solidFill>
              </a:rPr>
              <a:t>Components</a:t>
            </a:r>
            <a:br>
              <a:rPr lang="en-US" sz="3600" dirty="0" smtClean="0">
                <a:solidFill>
                  <a:srgbClr val="FFFFFF"/>
                </a:solidFill>
              </a:rPr>
            </a:br>
            <a:r>
              <a:rPr lang="en-US" sz="3100" dirty="0" smtClean="0">
                <a:solidFill>
                  <a:srgbClr val="FFFFFF"/>
                </a:solidFill>
              </a:rPr>
              <a:t>Admin Control Panel</a:t>
            </a:r>
            <a:br>
              <a:rPr lang="en-US" sz="3100" dirty="0" smtClean="0">
                <a:solidFill>
                  <a:srgbClr val="FFFFFF"/>
                </a:solidFill>
              </a:rPr>
            </a:br>
            <a:r>
              <a:rPr lang="en-US" sz="2700" dirty="0" smtClean="0">
                <a:solidFill>
                  <a:srgbClr val="FFFFFF"/>
                </a:solidFill>
              </a:rPr>
              <a:t>Update Credential</a:t>
            </a:r>
            <a:endParaRPr lang="en-US" sz="27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administrator </a:t>
            </a:r>
            <a:r>
              <a:rPr lang="en-US" dirty="0" smtClean="0">
                <a:solidFill>
                  <a:srgbClr val="FFFFFF"/>
                </a:solidFill>
              </a:rPr>
              <a:t>modify current </a:t>
            </a:r>
            <a:r>
              <a:rPr lang="en-US" dirty="0">
                <a:solidFill>
                  <a:srgbClr val="FFFFFF"/>
                </a:solidFill>
              </a:rPr>
              <a:t>credential into the web application</a:t>
            </a:r>
          </a:p>
          <a:p>
            <a:pPr>
              <a:buClr>
                <a:schemeClr val="bg1"/>
              </a:buClr>
              <a:buFont typeface="Wingdings" panose="05000000000000000000" pitchFamily="2" charset="2"/>
              <a:buChar char="v"/>
            </a:pPr>
            <a:r>
              <a:rPr lang="en-US" dirty="0" smtClean="0">
                <a:solidFill>
                  <a:srgbClr val="FFFFFF"/>
                </a:solidFill>
              </a:rPr>
              <a:t>Username to be updated is the only required field</a:t>
            </a:r>
            <a:endParaRPr lang="en-US" dirty="0">
              <a:solidFill>
                <a:srgbClr val="FFFFFF"/>
              </a:solidFill>
            </a:endParaRPr>
          </a:p>
          <a:p>
            <a:pPr>
              <a:buClr>
                <a:schemeClr val="bg1"/>
              </a:buClr>
              <a:buFont typeface="Wingdings" panose="05000000000000000000" pitchFamily="2" charset="2"/>
              <a:buChar char="v"/>
            </a:pPr>
            <a:r>
              <a:rPr lang="en-US" dirty="0">
                <a:solidFill>
                  <a:srgbClr val="FFFFFF"/>
                </a:solidFill>
              </a:rPr>
              <a:t>Hire date helps the application determine the proficiency of the </a:t>
            </a:r>
            <a:r>
              <a:rPr lang="en-US" dirty="0" smtClean="0">
                <a:solidFill>
                  <a:srgbClr val="FFFFFF"/>
                </a:solidFill>
              </a:rPr>
              <a:t>user</a:t>
            </a:r>
            <a:endParaRPr lang="en-US" dirty="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3166" y="1160362"/>
            <a:ext cx="7365059" cy="4537276"/>
          </a:xfrm>
          <a:prstGeom prst="rect">
            <a:avLst/>
          </a:prstGeom>
        </p:spPr>
      </p:pic>
    </p:spTree>
    <p:extLst>
      <p:ext uri="{BB962C8B-B14F-4D97-AF65-F5344CB8AC3E}">
        <p14:creationId xmlns:p14="http://schemas.microsoft.com/office/powerpoint/2010/main" val="24839838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Admin Control Panel</a:t>
            </a:r>
            <a:br>
              <a:rPr lang="en-US" sz="3100" dirty="0" smtClean="0">
                <a:solidFill>
                  <a:srgbClr val="FFFFFF"/>
                </a:solidFill>
              </a:rPr>
            </a:br>
            <a:r>
              <a:rPr lang="en-US" sz="2700" dirty="0" smtClean="0">
                <a:solidFill>
                  <a:srgbClr val="FFFFFF"/>
                </a:solidFill>
              </a:rPr>
              <a:t>Delete Credential</a:t>
            </a:r>
            <a:endParaRPr lang="en-US" sz="27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a:bodyPr>
          <a:lstStyle/>
          <a:p>
            <a:pPr>
              <a:buClr>
                <a:schemeClr val="bg1"/>
              </a:buClr>
              <a:buFont typeface="Wingdings" panose="05000000000000000000" pitchFamily="2" charset="2"/>
              <a:buChar char="v"/>
            </a:pPr>
            <a:r>
              <a:rPr lang="en-US" dirty="0">
                <a:solidFill>
                  <a:srgbClr val="FFFFFF"/>
                </a:solidFill>
              </a:rPr>
              <a:t>Let the administrator </a:t>
            </a:r>
            <a:r>
              <a:rPr lang="en-US" dirty="0" smtClean="0">
                <a:solidFill>
                  <a:srgbClr val="FFFFFF"/>
                </a:solidFill>
              </a:rPr>
              <a:t>delete current </a:t>
            </a:r>
            <a:r>
              <a:rPr lang="en-US" dirty="0">
                <a:solidFill>
                  <a:srgbClr val="FFFFFF"/>
                </a:solidFill>
              </a:rPr>
              <a:t>credential into the web </a:t>
            </a:r>
            <a:r>
              <a:rPr lang="en-US" dirty="0" smtClean="0">
                <a:solidFill>
                  <a:srgbClr val="FFFFFF"/>
                </a:solidFill>
              </a:rPr>
              <a:t>application</a:t>
            </a:r>
            <a:endParaRPr lang="en-US" dirty="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3166" y="2371290"/>
            <a:ext cx="7365059" cy="2115420"/>
          </a:xfrm>
          <a:prstGeom prst="rect">
            <a:avLst/>
          </a:prstGeom>
        </p:spPr>
      </p:pic>
    </p:spTree>
    <p:extLst>
      <p:ext uri="{BB962C8B-B14F-4D97-AF65-F5344CB8AC3E}">
        <p14:creationId xmlns:p14="http://schemas.microsoft.com/office/powerpoint/2010/main" val="5255141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xmlns="" id="{990D0034-F768-41E7-85D4-F38C4DE8577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xmlns="" id="{C4F7E42D-8B5A-4FC8-81CD-9E60171F7F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xmlns="" id="{58939E06-B884-48E2-A024-042AA6CB08FA}"/>
              </a:ext>
            </a:extLst>
          </p:cNvPr>
          <p:cNvSpPr>
            <a:spLocks noGrp="1"/>
          </p:cNvSpPr>
          <p:nvPr>
            <p:ph type="title"/>
          </p:nvPr>
        </p:nvSpPr>
        <p:spPr>
          <a:xfrm>
            <a:off x="492370" y="516836"/>
            <a:ext cx="3084844" cy="1085462"/>
          </a:xfrm>
        </p:spPr>
        <p:txBody>
          <a:bodyPr>
            <a:normAutofit fontScale="90000"/>
          </a:bodyPr>
          <a:lstStyle/>
          <a:p>
            <a:r>
              <a:rPr lang="en-US" sz="3600" dirty="0">
                <a:solidFill>
                  <a:srgbClr val="FFFFFF"/>
                </a:solidFill>
              </a:rPr>
              <a:t>Components</a:t>
            </a:r>
            <a:r>
              <a:rPr lang="en-US" sz="3600" dirty="0" smtClean="0">
                <a:solidFill>
                  <a:srgbClr val="FFFFFF"/>
                </a:solidFill>
              </a:rPr>
              <a:t/>
            </a:r>
            <a:br>
              <a:rPr lang="en-US" sz="3600" dirty="0" smtClean="0">
                <a:solidFill>
                  <a:srgbClr val="FFFFFF"/>
                </a:solidFill>
              </a:rPr>
            </a:br>
            <a:r>
              <a:rPr lang="en-US" sz="3100" dirty="0" smtClean="0">
                <a:solidFill>
                  <a:srgbClr val="FFFFFF"/>
                </a:solidFill>
              </a:rPr>
              <a:t>Admin Control Panel</a:t>
            </a:r>
            <a:br>
              <a:rPr lang="en-US" sz="3100" dirty="0" smtClean="0">
                <a:solidFill>
                  <a:srgbClr val="FFFFFF"/>
                </a:solidFill>
              </a:rPr>
            </a:br>
            <a:r>
              <a:rPr lang="en-US" sz="2700" dirty="0" smtClean="0">
                <a:solidFill>
                  <a:srgbClr val="FFFFFF"/>
                </a:solidFill>
              </a:rPr>
              <a:t>Upload Data</a:t>
            </a:r>
            <a:endParaRPr lang="en-US" sz="2700" dirty="0">
              <a:solidFill>
                <a:srgbClr val="FFFFFF"/>
              </a:solidFill>
            </a:endParaRPr>
          </a:p>
        </p:txBody>
      </p:sp>
      <p:sp>
        <p:nvSpPr>
          <p:cNvPr id="3" name="Content Placeholder 2">
            <a:extLst>
              <a:ext uri="{FF2B5EF4-FFF2-40B4-BE49-F238E27FC236}">
                <a16:creationId xmlns:a16="http://schemas.microsoft.com/office/drawing/2014/main" xmlns="" id="{836F62CB-80AB-43BE-9246-62343B81695E}"/>
              </a:ext>
            </a:extLst>
          </p:cNvPr>
          <p:cNvSpPr>
            <a:spLocks noGrp="1"/>
          </p:cNvSpPr>
          <p:nvPr>
            <p:ph idx="1"/>
          </p:nvPr>
        </p:nvSpPr>
        <p:spPr>
          <a:xfrm>
            <a:off x="492371" y="1879134"/>
            <a:ext cx="3084844" cy="4462030"/>
          </a:xfrm>
        </p:spPr>
        <p:txBody>
          <a:bodyPr>
            <a:normAutofit fontScale="85000" lnSpcReduction="10000"/>
          </a:bodyPr>
          <a:lstStyle/>
          <a:p>
            <a:pPr>
              <a:buClr>
                <a:schemeClr val="bg1"/>
              </a:buClr>
              <a:buFont typeface="Wingdings" panose="05000000000000000000" pitchFamily="2" charset="2"/>
              <a:buChar char="v"/>
            </a:pPr>
            <a:r>
              <a:rPr lang="en-US" dirty="0">
                <a:solidFill>
                  <a:srgbClr val="FFFFFF"/>
                </a:solidFill>
              </a:rPr>
              <a:t>Let the administrator </a:t>
            </a:r>
            <a:r>
              <a:rPr lang="en-US" dirty="0" smtClean="0">
                <a:solidFill>
                  <a:srgbClr val="FFFFFF"/>
                </a:solidFill>
              </a:rPr>
              <a:t>upload actual data to be read throughout the web application</a:t>
            </a:r>
          </a:p>
          <a:p>
            <a:pPr>
              <a:buClr>
                <a:schemeClr val="bg1"/>
              </a:buClr>
              <a:buFont typeface="Wingdings" panose="05000000000000000000" pitchFamily="2" charset="2"/>
              <a:buChar char="v"/>
            </a:pPr>
            <a:r>
              <a:rPr lang="en-US" dirty="0" smtClean="0">
                <a:solidFill>
                  <a:srgbClr val="FFFFFF"/>
                </a:solidFill>
              </a:rPr>
              <a:t>Data field accepts only (*.</a:t>
            </a:r>
            <a:r>
              <a:rPr lang="en-US" dirty="0" err="1" smtClean="0">
                <a:solidFill>
                  <a:srgbClr val="FFFFFF"/>
                </a:solidFill>
              </a:rPr>
              <a:t>xlsx</a:t>
            </a:r>
            <a:r>
              <a:rPr lang="en-US" dirty="0" smtClean="0">
                <a:solidFill>
                  <a:srgbClr val="FFFFFF"/>
                </a:solidFill>
              </a:rPr>
              <a:t>) files</a:t>
            </a:r>
          </a:p>
          <a:p>
            <a:pPr>
              <a:buClr>
                <a:schemeClr val="bg1"/>
              </a:buClr>
              <a:buFont typeface="Wingdings" panose="05000000000000000000" pitchFamily="2" charset="2"/>
              <a:buChar char="v"/>
            </a:pPr>
            <a:r>
              <a:rPr lang="en-US" dirty="0" smtClean="0">
                <a:solidFill>
                  <a:srgbClr val="FFFFFF"/>
                </a:solidFill>
              </a:rPr>
              <a:t>Excel file must be free of formula. To convert all formula to value, select all the cells on a worksheet then copy all, then press Shift + F10 + V. </a:t>
            </a:r>
          </a:p>
          <a:p>
            <a:pPr>
              <a:buClr>
                <a:schemeClr val="bg1"/>
              </a:buClr>
              <a:buFont typeface="Wingdings" panose="05000000000000000000" pitchFamily="2" charset="2"/>
              <a:buChar char="v"/>
            </a:pPr>
            <a:r>
              <a:rPr lang="en-US" dirty="0" smtClean="0">
                <a:solidFill>
                  <a:srgbClr val="FFFFFF"/>
                </a:solidFill>
              </a:rPr>
              <a:t>The current extension of the Excel file provided was (*.</a:t>
            </a:r>
            <a:r>
              <a:rPr lang="en-US" dirty="0" err="1" smtClean="0">
                <a:solidFill>
                  <a:srgbClr val="FFFFFF"/>
                </a:solidFill>
              </a:rPr>
              <a:t>xlsb</a:t>
            </a:r>
            <a:r>
              <a:rPr lang="en-US" dirty="0" smtClean="0">
                <a:solidFill>
                  <a:srgbClr val="FFFFFF"/>
                </a:solidFill>
              </a:rPr>
              <a:t>) which is not supported and must be resaved as (*.</a:t>
            </a:r>
            <a:r>
              <a:rPr lang="en-US" dirty="0" err="1" smtClean="0">
                <a:solidFill>
                  <a:srgbClr val="FFFFFF"/>
                </a:solidFill>
              </a:rPr>
              <a:t>xlsx</a:t>
            </a:r>
            <a:r>
              <a:rPr lang="en-US" dirty="0" smtClean="0">
                <a:solidFill>
                  <a:srgbClr val="FFFFFF"/>
                </a:solidFill>
              </a:rPr>
              <a:t>)</a:t>
            </a:r>
          </a:p>
          <a:p>
            <a:pPr>
              <a:buClr>
                <a:schemeClr val="bg1"/>
              </a:buClr>
              <a:buFont typeface="Wingdings" panose="05000000000000000000" pitchFamily="2" charset="2"/>
              <a:buChar char="v"/>
            </a:pPr>
            <a:r>
              <a:rPr lang="en-US" dirty="0" smtClean="0">
                <a:solidFill>
                  <a:srgbClr val="FFFFFF"/>
                </a:solidFill>
              </a:rPr>
              <a:t>Actual data </a:t>
            </a:r>
            <a:r>
              <a:rPr lang="en-US" dirty="0">
                <a:solidFill>
                  <a:srgbClr val="FFFFFF"/>
                </a:solidFill>
              </a:rPr>
              <a:t>is </a:t>
            </a:r>
            <a:r>
              <a:rPr lang="en-US" dirty="0" smtClean="0">
                <a:solidFill>
                  <a:srgbClr val="FFFFFF"/>
                </a:solidFill>
              </a:rPr>
              <a:t>always </a:t>
            </a:r>
            <a:r>
              <a:rPr lang="en-US" dirty="0">
                <a:solidFill>
                  <a:srgbClr val="FFFFFF"/>
                </a:solidFill>
              </a:rPr>
              <a:t>displayed as the official data on all types of </a:t>
            </a:r>
            <a:r>
              <a:rPr lang="en-US" dirty="0" smtClean="0">
                <a:solidFill>
                  <a:srgbClr val="FFFFFF"/>
                </a:solidFill>
              </a:rPr>
              <a:t>dashboard</a:t>
            </a:r>
            <a:endParaRPr lang="en-US" dirty="0">
              <a:solidFill>
                <a:srgbClr val="FFFFFF"/>
              </a:solidFill>
            </a:endParaRPr>
          </a:p>
        </p:txBody>
      </p:sp>
      <p:sp>
        <p:nvSpPr>
          <p:cNvPr id="24" name="Rectangle 23">
            <a:extLst>
              <a:ext uri="{FF2B5EF4-FFF2-40B4-BE49-F238E27FC236}">
                <a16:creationId xmlns:a16="http://schemas.microsoft.com/office/drawing/2014/main" xmlns="" id="{8C04651D-B9F4-4935-A02D-364153FBDF5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8" name="Picture 7">
            <a:extLst>
              <a:ext uri="{FF2B5EF4-FFF2-40B4-BE49-F238E27FC236}">
                <a16:creationId xmlns:a16="http://schemas.microsoft.com/office/drawing/2014/main" xmlns="" id="{51D0BB9D-60FE-41CF-87D6-6A4361394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3166" y="1504122"/>
            <a:ext cx="7365059" cy="3849755"/>
          </a:xfrm>
          <a:prstGeom prst="rect">
            <a:avLst/>
          </a:prstGeom>
        </p:spPr>
      </p:pic>
    </p:spTree>
    <p:extLst>
      <p:ext uri="{BB962C8B-B14F-4D97-AF65-F5344CB8AC3E}">
        <p14:creationId xmlns:p14="http://schemas.microsoft.com/office/powerpoint/2010/main" val="15126925"/>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xmlns=""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5550B3-F1C0-4D73-82FC-DDABEC8F0952}">
  <ds:schemaRefs>
    <ds:schemaRef ds:uri="http://purl.org/dc/dcmitype/"/>
    <ds:schemaRef ds:uri="71af3243-3dd4-4a8d-8c0d-dd76da1f02a5"/>
    <ds:schemaRef ds:uri="http://schemas.microsoft.com/office/2006/metadata/properties"/>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16c05727-aa75-4e4a-9b5f-8a80a1165891"/>
    <ds:schemaRef ds:uri="http://www.w3.org/XML/1998/namespace"/>
    <ds:schemaRef ds:uri="http://purl.org/dc/terms/"/>
  </ds:schemaRefs>
</ds:datastoreItem>
</file>

<file path=customXml/itemProps2.xml><?xml version="1.0" encoding="utf-8"?>
<ds:datastoreItem xmlns:ds="http://schemas.openxmlformats.org/officeDocument/2006/customXml" ds:itemID="{B6451C01-71EB-4236-9458-377C31D5C0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226911E-AE6C-4963-864C-FEDEB2DC772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939</Words>
  <Application>Microsoft Office PowerPoint</Application>
  <PresentationFormat>Custom</PresentationFormat>
  <Paragraphs>113</Paragraphs>
  <Slides>26</Slides>
  <Notes>0</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Retrospect</vt:lpstr>
      <vt:lpstr>DF Coaching</vt:lpstr>
      <vt:lpstr>Table of Contents</vt:lpstr>
      <vt:lpstr>Overview</vt:lpstr>
      <vt:lpstr>PowerPoint Presentation</vt:lpstr>
      <vt:lpstr>Components Login</vt:lpstr>
      <vt:lpstr>Components Admin Control Panel Add Credential</vt:lpstr>
      <vt:lpstr>Components Admin Control Panel Update Credential</vt:lpstr>
      <vt:lpstr>Components Admin Control Panel Delete Credential</vt:lpstr>
      <vt:lpstr>Components Admin Control Panel Upload Data</vt:lpstr>
      <vt:lpstr>Components Admin Control Panel Upload Manual Data</vt:lpstr>
      <vt:lpstr>Components Admin Control Panel Update Scorecard Items</vt:lpstr>
      <vt:lpstr>Components Dashboard My Scorecard Status</vt:lpstr>
      <vt:lpstr>Components Dashboard Productivity Improvement</vt:lpstr>
      <vt:lpstr>Components Dashboard User Sessions</vt:lpstr>
      <vt:lpstr>Components Dashboard Counter Cards</vt:lpstr>
      <vt:lpstr>Components Dashboard Team Sessions</vt:lpstr>
      <vt:lpstr>Components Dashboard Exceptions</vt:lpstr>
      <vt:lpstr>Components Dashboard Overall Top Resource</vt:lpstr>
      <vt:lpstr>Components Dashboard Top 3 Resource</vt:lpstr>
      <vt:lpstr>Components Sessions Scorecard</vt:lpstr>
      <vt:lpstr>Components Sessions Goal Setting</vt:lpstr>
      <vt:lpstr>Components Sessions Coaching</vt:lpstr>
      <vt:lpstr>Components Sessions Triad</vt:lpstr>
      <vt:lpstr>Components Sessions History</vt:lpstr>
      <vt:lpstr>Components Sessions Feedback Form</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2020-02-28T16:34:20Z</dcterms:created>
  <dcterms:modified xsi:type="dcterms:W3CDTF">2020-03-02T18:20:30Z</dcterms:modified>
</cp:coreProperties>
</file>